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2" r:id="rId3"/>
    <p:sldId id="257" r:id="rId4"/>
    <p:sldId id="258" r:id="rId5"/>
    <p:sldId id="279" r:id="rId6"/>
    <p:sldId id="314" r:id="rId7"/>
    <p:sldId id="315" r:id="rId8"/>
    <p:sldId id="259" r:id="rId9"/>
    <p:sldId id="306" r:id="rId10"/>
    <p:sldId id="307" r:id="rId11"/>
    <p:sldId id="308" r:id="rId12"/>
    <p:sldId id="309" r:id="rId13"/>
    <p:sldId id="310" r:id="rId14"/>
    <p:sldId id="280" r:id="rId15"/>
    <p:sldId id="290" r:id="rId16"/>
    <p:sldId id="291" r:id="rId17"/>
    <p:sldId id="292" r:id="rId18"/>
    <p:sldId id="293" r:id="rId19"/>
    <p:sldId id="294" r:id="rId20"/>
    <p:sldId id="295" r:id="rId21"/>
    <p:sldId id="311" r:id="rId22"/>
    <p:sldId id="289" r:id="rId23"/>
    <p:sldId id="260" r:id="rId24"/>
    <p:sldId id="261" r:id="rId25"/>
    <p:sldId id="283" r:id="rId26"/>
    <p:sldId id="262" r:id="rId27"/>
    <p:sldId id="263" r:id="rId28"/>
    <p:sldId id="264" r:id="rId29"/>
    <p:sldId id="265" r:id="rId30"/>
    <p:sldId id="282" r:id="rId31"/>
    <p:sldId id="266" r:id="rId32"/>
    <p:sldId id="303" r:id="rId33"/>
    <p:sldId id="316" r:id="rId34"/>
    <p:sldId id="318" r:id="rId35"/>
    <p:sldId id="300" r:id="rId36"/>
    <p:sldId id="301" r:id="rId37"/>
    <p:sldId id="304" r:id="rId38"/>
    <p:sldId id="305" r:id="rId39"/>
    <p:sldId id="302" r:id="rId40"/>
    <p:sldId id="268" r:id="rId41"/>
    <p:sldId id="319" r:id="rId42"/>
    <p:sldId id="269" r:id="rId43"/>
    <p:sldId id="288" r:id="rId44"/>
    <p:sldId id="285" r:id="rId45"/>
    <p:sldId id="270" r:id="rId46"/>
    <p:sldId id="271" r:id="rId47"/>
    <p:sldId id="296" r:id="rId48"/>
    <p:sldId id="298" r:id="rId49"/>
    <p:sldId id="286" r:id="rId50"/>
    <p:sldId id="273" r:id="rId51"/>
    <p:sldId id="274" r:id="rId52"/>
    <p:sldId id="277" r:id="rId53"/>
    <p:sldId id="281" r:id="rId54"/>
    <p:sldId id="287" r:id="rId55"/>
    <p:sldId id="317" r:id="rId56"/>
    <p:sldId id="284" r:id="rId57"/>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987B7A06-64BE-4549-A0C8-FA6475E2CC1D}"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87B7A06-64BE-4549-A0C8-FA6475E2CC1D}"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87B7A06-64BE-4549-A0C8-FA6475E2CC1D}"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1374EC-C1FD-48CB-AA74-35C0D78F8AEF}" type="datetimeFigureOut">
              <a:rPr lang="en-IE" smtClean="0"/>
              <a:pPr/>
              <a:t>30/04/2021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077200" y="6356350"/>
            <a:ext cx="609600" cy="365125"/>
          </a:xfrm>
        </p:spPr>
        <p:txBody>
          <a:bodyPr/>
          <a:lstStyle/>
          <a:p>
            <a:fld id="{987B7A06-64BE-4549-A0C8-FA6475E2CC1D}"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1374EC-C1FD-48CB-AA74-35C0D78F8AEF}" type="datetimeFigureOut">
              <a:rPr lang="en-IE" smtClean="0"/>
              <a:pPr/>
              <a:t>30/04/2021</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7B7A06-64BE-4549-A0C8-FA6475E2CC1D}" type="slidenum">
              <a:rPr lang="en-IE" smtClean="0"/>
              <a:pPr/>
              <a:t>‹#›</a:t>
            </a:fld>
            <a:endParaRPr lang="en-I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presentationsecondarylistowel.i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8060432" cy="4896544"/>
          </a:xfrm>
          <a:noFill/>
        </p:spPr>
        <p:txBody>
          <a:bodyPr>
            <a:normAutofit/>
          </a:bodyPr>
          <a:lstStyle/>
          <a:p>
            <a:r>
              <a:rPr lang="en-IE" sz="6000" b="1" dirty="0" smtClean="0">
                <a:solidFill>
                  <a:srgbClr val="002060"/>
                </a:solidFill>
                <a:latin typeface="Garamond" pitchFamily="18" charset="0"/>
              </a:rPr>
              <a:t>PRESENTATION SECONDARY SCHOOL</a:t>
            </a:r>
            <a:endParaRPr lang="en-IE" sz="6000" b="1" dirty="0">
              <a:solidFill>
                <a:srgbClr val="002060"/>
              </a:solidFill>
              <a:latin typeface="Garamond"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025" name="Object 1"/>
          <p:cNvGraphicFramePr>
            <a:graphicFrameLocks noChangeAspect="1"/>
          </p:cNvGraphicFramePr>
          <p:nvPr/>
        </p:nvGraphicFramePr>
        <p:xfrm>
          <a:off x="0" y="0"/>
          <a:ext cx="2258080" cy="2194770"/>
        </p:xfrm>
        <a:graphic>
          <a:graphicData uri="http://schemas.openxmlformats.org/presentationml/2006/ole">
            <mc:AlternateContent xmlns:mc="http://schemas.openxmlformats.org/markup-compatibility/2006">
              <mc:Choice xmlns:v="urn:schemas-microsoft-com:vml" Requires="v">
                <p:oleObj spid="_x0000_s1066" name="Bitmap Image" r:id="rId3" imgW="3428571" imgH="3809524" progId="PBrush">
                  <p:embed/>
                </p:oleObj>
              </mc:Choice>
              <mc:Fallback>
                <p:oleObj name="Bitmap Image" r:id="rId3" imgW="3428571" imgH="3809524"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58080" cy="21947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ceist_logo_cross_May07 Large"/>
          <p:cNvPicPr/>
          <p:nvPr/>
        </p:nvPicPr>
        <p:blipFill>
          <a:blip r:embed="rId5" cstate="print"/>
          <a:srcRect/>
          <a:stretch>
            <a:fillRect/>
          </a:stretch>
        </p:blipFill>
        <p:spPr bwMode="auto">
          <a:xfrm>
            <a:off x="5796136" y="0"/>
            <a:ext cx="3347864" cy="1916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GB" b="1" dirty="0" smtClean="0"/>
              <a:t>Questions </a:t>
            </a:r>
            <a:endParaRPr lang="en-IE" b="1" dirty="0"/>
          </a:p>
        </p:txBody>
      </p:sp>
      <p:pic>
        <p:nvPicPr>
          <p:cNvPr id="4" name="Content Placeholder 3"/>
          <p:cNvPicPr>
            <a:picLocks noGrp="1" noChangeAspect="1"/>
          </p:cNvPicPr>
          <p:nvPr>
            <p:ph idx="1"/>
          </p:nvPr>
        </p:nvPicPr>
        <p:blipFill>
          <a:blip r:embed="rId2"/>
          <a:stretch>
            <a:fillRect/>
          </a:stretch>
        </p:blipFill>
        <p:spPr>
          <a:xfrm>
            <a:off x="1468199" y="1475657"/>
            <a:ext cx="6128137" cy="5240496"/>
          </a:xfrm>
          <a:prstGeom prst="rect">
            <a:avLst/>
          </a:prstGeom>
        </p:spPr>
      </p:pic>
    </p:spTree>
    <p:extLst>
      <p:ext uri="{BB962C8B-B14F-4D97-AF65-F5344CB8AC3E}">
        <p14:creationId xmlns:p14="http://schemas.microsoft.com/office/powerpoint/2010/main" val="206093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28" y="404664"/>
            <a:ext cx="8229600" cy="1143000"/>
          </a:xfrm>
        </p:spPr>
        <p:txBody>
          <a:bodyPr/>
          <a:lstStyle/>
          <a:p>
            <a:pPr algn="ctr"/>
            <a:r>
              <a:rPr lang="en-GB" b="1" dirty="0" smtClean="0"/>
              <a:t>Common areas of concern </a:t>
            </a:r>
            <a:endParaRPr lang="en-IE" b="1" dirty="0"/>
          </a:p>
        </p:txBody>
      </p:sp>
      <p:pic>
        <p:nvPicPr>
          <p:cNvPr id="4" name="Content Placeholder 3"/>
          <p:cNvPicPr>
            <a:picLocks noGrp="1" noChangeAspect="1"/>
          </p:cNvPicPr>
          <p:nvPr>
            <p:ph idx="1"/>
          </p:nvPr>
        </p:nvPicPr>
        <p:blipFill>
          <a:blip r:embed="rId2"/>
          <a:stretch>
            <a:fillRect/>
          </a:stretch>
        </p:blipFill>
        <p:spPr>
          <a:xfrm>
            <a:off x="3347865" y="1610701"/>
            <a:ext cx="2376264" cy="4890178"/>
          </a:xfrm>
          <a:prstGeom prst="rect">
            <a:avLst/>
          </a:prstGeom>
        </p:spPr>
      </p:pic>
    </p:spTree>
    <p:extLst>
      <p:ext uri="{BB962C8B-B14F-4D97-AF65-F5344CB8AC3E}">
        <p14:creationId xmlns:p14="http://schemas.microsoft.com/office/powerpoint/2010/main" val="61368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2656"/>
            <a:ext cx="8229600" cy="1143000"/>
          </a:xfrm>
        </p:spPr>
        <p:txBody>
          <a:bodyPr/>
          <a:lstStyle/>
          <a:p>
            <a:pPr algn="ctr"/>
            <a:r>
              <a:rPr lang="en-GB" b="1" dirty="0" smtClean="0"/>
              <a:t>We answer the questions…..</a:t>
            </a:r>
            <a:endParaRPr lang="en-IE" b="1" dirty="0"/>
          </a:p>
        </p:txBody>
      </p:sp>
      <p:pic>
        <p:nvPicPr>
          <p:cNvPr id="4" name="Content Placeholder 3"/>
          <p:cNvPicPr>
            <a:picLocks noGrp="1" noChangeAspect="1"/>
          </p:cNvPicPr>
          <p:nvPr>
            <p:ph idx="1"/>
          </p:nvPr>
        </p:nvPicPr>
        <p:blipFill>
          <a:blip r:embed="rId2"/>
          <a:stretch>
            <a:fillRect/>
          </a:stretch>
        </p:blipFill>
        <p:spPr>
          <a:xfrm>
            <a:off x="1412768" y="1475657"/>
            <a:ext cx="6039552" cy="5074122"/>
          </a:xfrm>
          <a:prstGeom prst="rect">
            <a:avLst/>
          </a:prstGeom>
        </p:spPr>
      </p:pic>
    </p:spTree>
    <p:extLst>
      <p:ext uri="{BB962C8B-B14F-4D97-AF65-F5344CB8AC3E}">
        <p14:creationId xmlns:p14="http://schemas.microsoft.com/office/powerpoint/2010/main" val="245447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1143000"/>
          </a:xfrm>
        </p:spPr>
        <p:txBody>
          <a:bodyPr/>
          <a:lstStyle/>
          <a:p>
            <a:pPr algn="ctr"/>
            <a:r>
              <a:rPr lang="en-GB" dirty="0" smtClean="0"/>
              <a:t>Earth Day 2021</a:t>
            </a:r>
            <a:endParaRPr lang="en-IE" dirty="0"/>
          </a:p>
        </p:txBody>
      </p:sp>
      <p:pic>
        <p:nvPicPr>
          <p:cNvPr id="5122" name="Picture 2" descr="Image preview"/>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988840"/>
            <a:ext cx="3672408" cy="459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83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CAT4 Testing</a:t>
            </a:r>
            <a:r>
              <a:rPr lang="en-IE" dirty="0" smtClean="0"/>
              <a:t> </a:t>
            </a:r>
            <a:endParaRPr lang="en-IE" dirty="0"/>
          </a:p>
        </p:txBody>
      </p:sp>
      <p:sp>
        <p:nvSpPr>
          <p:cNvPr id="3" name="Content Placeholder 2"/>
          <p:cNvSpPr>
            <a:spLocks noGrp="1"/>
          </p:cNvSpPr>
          <p:nvPr>
            <p:ph idx="1"/>
          </p:nvPr>
        </p:nvSpPr>
        <p:spPr/>
        <p:txBody>
          <a:bodyPr/>
          <a:lstStyle/>
          <a:p>
            <a:r>
              <a:rPr lang="en-IE" dirty="0" smtClean="0"/>
              <a:t>CAT Testing </a:t>
            </a:r>
            <a:r>
              <a:rPr lang="en-IE" b="1" dirty="0" smtClean="0">
                <a:solidFill>
                  <a:srgbClr val="FF0000"/>
                </a:solidFill>
              </a:rPr>
              <a:t>in September 2021</a:t>
            </a:r>
          </a:p>
          <a:p>
            <a:r>
              <a:rPr lang="en-IE" dirty="0" smtClean="0"/>
              <a:t>Maths and English</a:t>
            </a:r>
          </a:p>
          <a:p>
            <a:r>
              <a:rPr lang="en-IE" dirty="0" smtClean="0"/>
              <a:t>Ability  profile the cohort of students</a:t>
            </a:r>
          </a:p>
          <a:p>
            <a:r>
              <a:rPr lang="en-GB" dirty="0" smtClean="0"/>
              <a:t>Base classes</a:t>
            </a:r>
            <a:endParaRPr lang="en-IE" dirty="0" smtClean="0"/>
          </a:p>
          <a:p>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pPr algn="ctr"/>
            <a:r>
              <a:rPr lang="en-IE" b="1" dirty="0" smtClean="0"/>
              <a:t>First Year Surveys May   </a:t>
            </a:r>
            <a:r>
              <a:rPr lang="en-IE" sz="3200" b="1" dirty="0" smtClean="0">
                <a:solidFill>
                  <a:srgbClr val="C00000"/>
                </a:solidFill>
              </a:rPr>
              <a:t>pre-</a:t>
            </a:r>
            <a:r>
              <a:rPr lang="en-IE" sz="3200" b="1" dirty="0" err="1">
                <a:solidFill>
                  <a:srgbClr val="C00000"/>
                </a:solidFill>
              </a:rPr>
              <a:t>C</a:t>
            </a:r>
            <a:r>
              <a:rPr lang="en-IE" sz="3200" b="1" dirty="0" err="1" smtClean="0">
                <a:solidFill>
                  <a:srgbClr val="C00000"/>
                </a:solidFill>
              </a:rPr>
              <a:t>ovid</a:t>
            </a:r>
            <a:r>
              <a:rPr lang="en-IE" sz="3200" b="1" dirty="0" smtClean="0"/>
              <a:t> </a:t>
            </a:r>
            <a:r>
              <a:rPr lang="en-IE" b="1" dirty="0" smtClean="0"/>
              <a:t> </a:t>
            </a:r>
            <a:endParaRPr lang="en-IE" b="1" dirty="0"/>
          </a:p>
        </p:txBody>
      </p:sp>
      <p:sp>
        <p:nvSpPr>
          <p:cNvPr id="3" name="Content Placeholder 2"/>
          <p:cNvSpPr>
            <a:spLocks noGrp="1"/>
          </p:cNvSpPr>
          <p:nvPr>
            <p:ph idx="1"/>
          </p:nvPr>
        </p:nvSpPr>
        <p:spPr>
          <a:xfrm>
            <a:off x="457200" y="1772816"/>
            <a:ext cx="8579296" cy="4968552"/>
          </a:xfrm>
        </p:spPr>
        <p:txBody>
          <a:bodyPr>
            <a:normAutofit fontScale="55000" lnSpcReduction="20000"/>
          </a:bodyPr>
          <a:lstStyle/>
          <a:p>
            <a:pPr lvl="0"/>
            <a:r>
              <a:rPr lang="en-IE" sz="3400" b="1" dirty="0" smtClean="0">
                <a:solidFill>
                  <a:srgbClr val="FF0000"/>
                </a:solidFill>
              </a:rPr>
              <a:t>What have you enjoyed mostly about being in 1st Year?</a:t>
            </a:r>
            <a:endParaRPr lang="en-IE" sz="3400" dirty="0" smtClean="0">
              <a:solidFill>
                <a:srgbClr val="FF0000"/>
              </a:solidFill>
            </a:endParaRPr>
          </a:p>
          <a:p>
            <a:pPr lvl="0"/>
            <a:r>
              <a:rPr lang="en-IE" dirty="0" smtClean="0"/>
              <a:t>Having a varied choice of subjects</a:t>
            </a:r>
          </a:p>
          <a:p>
            <a:pPr lvl="0"/>
            <a:r>
              <a:rPr lang="en-IE" dirty="0" smtClean="0"/>
              <a:t>Making new friends</a:t>
            </a:r>
          </a:p>
          <a:p>
            <a:pPr lvl="0"/>
            <a:r>
              <a:rPr lang="en-IE" dirty="0" smtClean="0"/>
              <a:t>Theme Weeks</a:t>
            </a:r>
          </a:p>
          <a:p>
            <a:pPr lvl="0"/>
            <a:r>
              <a:rPr lang="en-IE" dirty="0" smtClean="0"/>
              <a:t>Activities</a:t>
            </a:r>
          </a:p>
          <a:p>
            <a:pPr lvl="0"/>
            <a:r>
              <a:rPr lang="en-IE" dirty="0" smtClean="0"/>
              <a:t>Being treated like an adult</a:t>
            </a:r>
          </a:p>
          <a:p>
            <a:pPr lvl="0"/>
            <a:r>
              <a:rPr lang="en-IE" dirty="0" smtClean="0"/>
              <a:t>The nice staff</a:t>
            </a:r>
          </a:p>
          <a:p>
            <a:pPr lvl="0"/>
            <a:r>
              <a:rPr lang="en-IE" dirty="0" smtClean="0"/>
              <a:t>The Team Building Day</a:t>
            </a:r>
          </a:p>
          <a:p>
            <a:pPr lvl="0"/>
            <a:r>
              <a:rPr lang="en-IE" dirty="0" smtClean="0"/>
              <a:t>Basketball matches</a:t>
            </a:r>
          </a:p>
          <a:p>
            <a:pPr lvl="0"/>
            <a:r>
              <a:rPr lang="en-IE" dirty="0" smtClean="0"/>
              <a:t>Ice Cream Day                                                                 </a:t>
            </a:r>
          </a:p>
          <a:p>
            <a:pPr lvl="0"/>
            <a:r>
              <a:rPr lang="en-IE" dirty="0" smtClean="0"/>
              <a:t>Fun Days</a:t>
            </a:r>
          </a:p>
          <a:p>
            <a:pPr lvl="0"/>
            <a:r>
              <a:rPr lang="en-IE" dirty="0" smtClean="0"/>
              <a:t>The things we get to do</a:t>
            </a:r>
          </a:p>
          <a:p>
            <a:pPr lvl="0"/>
            <a:r>
              <a:rPr lang="en-IE" dirty="0" smtClean="0"/>
              <a:t>Going on the 5K walk</a:t>
            </a:r>
          </a:p>
          <a:p>
            <a:pPr lvl="0"/>
            <a:r>
              <a:rPr lang="en-IE" dirty="0" smtClean="0"/>
              <a:t>Two classes of PE</a:t>
            </a:r>
          </a:p>
          <a:p>
            <a:pPr lvl="0"/>
            <a:r>
              <a:rPr lang="en-IE" dirty="0" smtClean="0"/>
              <a:t>Your own independence</a:t>
            </a:r>
          </a:p>
          <a:p>
            <a:pPr lvl="0"/>
            <a:r>
              <a:rPr lang="en-IE" dirty="0" smtClean="0"/>
              <a:t>New teachers</a:t>
            </a:r>
          </a:p>
          <a:p>
            <a:pPr lvl="0"/>
            <a:r>
              <a:rPr lang="en-IE" dirty="0" smtClean="0"/>
              <a:t>Going on trips</a:t>
            </a:r>
          </a:p>
          <a:p>
            <a:pPr lvl="0"/>
            <a:r>
              <a:rPr lang="en-IE" dirty="0" smtClean="0"/>
              <a:t>Meeting new people</a:t>
            </a:r>
          </a:p>
          <a:p>
            <a:pPr lvl="0"/>
            <a:r>
              <a:rPr lang="en-IE" dirty="0" smtClean="0"/>
              <a:t>More responsibility</a:t>
            </a:r>
          </a:p>
          <a:p>
            <a:pPr lvl="0"/>
            <a:r>
              <a:rPr lang="en-IE" dirty="0" smtClean="0"/>
              <a:t>More freedom</a:t>
            </a:r>
          </a:p>
          <a:p>
            <a:pPr lvl="0"/>
            <a:r>
              <a:rPr lang="en-IE" dirty="0" smtClean="0"/>
              <a:t>Sports</a:t>
            </a:r>
          </a:p>
        </p:txBody>
      </p:sp>
      <p:pic>
        <p:nvPicPr>
          <p:cNvPr id="4" name="Picture 3"/>
          <p:cNvPicPr>
            <a:picLocks noChangeAspect="1"/>
          </p:cNvPicPr>
          <p:nvPr/>
        </p:nvPicPr>
        <p:blipFill>
          <a:blip r:embed="rId2"/>
          <a:stretch>
            <a:fillRect/>
          </a:stretch>
        </p:blipFill>
        <p:spPr>
          <a:xfrm>
            <a:off x="3709987" y="2747962"/>
            <a:ext cx="1724025" cy="13620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326"/>
            <a:ext cx="8229600" cy="1143000"/>
          </a:xfrm>
        </p:spPr>
        <p:txBody>
          <a:bodyPr/>
          <a:lstStyle/>
          <a:p>
            <a:pPr algn="ctr"/>
            <a:r>
              <a:rPr lang="en-IE" b="1" dirty="0" smtClean="0"/>
              <a:t>First Year Surveys May </a:t>
            </a:r>
            <a:endParaRPr lang="en-IE" dirty="0"/>
          </a:p>
        </p:txBody>
      </p:sp>
      <p:sp>
        <p:nvSpPr>
          <p:cNvPr id="3" name="Content Placeholder 2"/>
          <p:cNvSpPr>
            <a:spLocks noGrp="1"/>
          </p:cNvSpPr>
          <p:nvPr>
            <p:ph idx="1"/>
          </p:nvPr>
        </p:nvSpPr>
        <p:spPr>
          <a:xfrm>
            <a:off x="457200" y="1556792"/>
            <a:ext cx="8435280" cy="5040560"/>
          </a:xfrm>
        </p:spPr>
        <p:txBody>
          <a:bodyPr>
            <a:normAutofit fontScale="70000" lnSpcReduction="20000"/>
          </a:bodyPr>
          <a:lstStyle/>
          <a:p>
            <a:pPr lvl="0"/>
            <a:endParaRPr lang="en-IE" dirty="0" smtClean="0"/>
          </a:p>
          <a:p>
            <a:pPr lvl="0"/>
            <a:r>
              <a:rPr lang="en-IE" b="1" dirty="0" smtClean="0">
                <a:solidFill>
                  <a:srgbClr val="FF0000"/>
                </a:solidFill>
              </a:rPr>
              <a:t>What have you enjoyed mostly about being in 1st Year?</a:t>
            </a:r>
            <a:endParaRPr lang="en-IE" dirty="0" smtClean="0">
              <a:solidFill>
                <a:srgbClr val="FF0000"/>
              </a:solidFill>
            </a:endParaRPr>
          </a:p>
          <a:p>
            <a:pPr lvl="0"/>
            <a:r>
              <a:rPr lang="en-IE" dirty="0" smtClean="0"/>
              <a:t>Longer lunch</a:t>
            </a:r>
          </a:p>
          <a:p>
            <a:pPr lvl="0"/>
            <a:r>
              <a:rPr lang="en-IE" dirty="0" smtClean="0"/>
              <a:t>Longer holidays</a:t>
            </a:r>
          </a:p>
          <a:p>
            <a:pPr lvl="0"/>
            <a:r>
              <a:rPr lang="en-IE" dirty="0" smtClean="0"/>
              <a:t>How nice all the teachers are</a:t>
            </a:r>
          </a:p>
          <a:p>
            <a:pPr lvl="0"/>
            <a:r>
              <a:rPr lang="en-IE" dirty="0" smtClean="0"/>
              <a:t>Experience new things</a:t>
            </a:r>
          </a:p>
          <a:p>
            <a:pPr lvl="0"/>
            <a:r>
              <a:rPr lang="en-IE" dirty="0" smtClean="0"/>
              <a:t>Meeting new and nice teachers</a:t>
            </a:r>
          </a:p>
          <a:p>
            <a:pPr lvl="0"/>
            <a:r>
              <a:rPr lang="en-IE" dirty="0" smtClean="0"/>
              <a:t>Getting a locker</a:t>
            </a:r>
          </a:p>
          <a:p>
            <a:pPr lvl="0"/>
            <a:r>
              <a:rPr lang="en-IE" dirty="0" smtClean="0"/>
              <a:t>Finishing one month earlier for Summer               </a:t>
            </a:r>
          </a:p>
          <a:p>
            <a:pPr lvl="0"/>
            <a:r>
              <a:rPr lang="en-IE" dirty="0" smtClean="0"/>
              <a:t>Nice class</a:t>
            </a:r>
          </a:p>
          <a:p>
            <a:pPr lvl="0"/>
            <a:r>
              <a:rPr lang="en-IE" dirty="0" smtClean="0"/>
              <a:t>Different events that took place</a:t>
            </a:r>
          </a:p>
          <a:p>
            <a:pPr lvl="0"/>
            <a:r>
              <a:rPr lang="en-IE" dirty="0" smtClean="0"/>
              <a:t>Timetable and it was organised</a:t>
            </a:r>
          </a:p>
          <a:p>
            <a:pPr lvl="0"/>
            <a:r>
              <a:rPr lang="en-IE" dirty="0" smtClean="0"/>
              <a:t>Learning new things</a:t>
            </a:r>
          </a:p>
          <a:p>
            <a:pPr lvl="0"/>
            <a:r>
              <a:rPr lang="en-IE" dirty="0" smtClean="0"/>
              <a:t>Change from Primary</a:t>
            </a:r>
          </a:p>
          <a:p>
            <a:pPr lvl="0"/>
            <a:r>
              <a:rPr lang="en-IE" dirty="0" smtClean="0"/>
              <a:t>Independence</a:t>
            </a:r>
          </a:p>
          <a:p>
            <a:pPr lvl="0"/>
            <a:r>
              <a:rPr lang="en-IE" dirty="0" smtClean="0"/>
              <a:t>Class activities</a:t>
            </a:r>
          </a:p>
          <a:p>
            <a:pPr lvl="0"/>
            <a:r>
              <a:rPr lang="en-IE" dirty="0" smtClean="0"/>
              <a:t>I really like my class</a:t>
            </a:r>
          </a:p>
          <a:p>
            <a:pPr lvl="0"/>
            <a:r>
              <a:rPr lang="en-IE" dirty="0" smtClean="0"/>
              <a:t>Tests were not too hard</a:t>
            </a:r>
          </a:p>
          <a:p>
            <a:endParaRPr lang="en-IE" dirty="0"/>
          </a:p>
        </p:txBody>
      </p:sp>
      <p:pic>
        <p:nvPicPr>
          <p:cNvPr id="4" name="Picture 3"/>
          <p:cNvPicPr>
            <a:picLocks noChangeAspect="1"/>
          </p:cNvPicPr>
          <p:nvPr/>
        </p:nvPicPr>
        <p:blipFill>
          <a:blip r:embed="rId2"/>
          <a:stretch>
            <a:fillRect/>
          </a:stretch>
        </p:blipFill>
        <p:spPr>
          <a:xfrm>
            <a:off x="4283968" y="4077072"/>
            <a:ext cx="4752528" cy="16287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539844"/>
            <a:ext cx="8229600" cy="1143000"/>
          </a:xfrm>
        </p:spPr>
        <p:txBody>
          <a:bodyPr>
            <a:normAutofit fontScale="90000"/>
          </a:bodyPr>
          <a:lstStyle/>
          <a:p>
            <a:pPr lvl="0"/>
            <a:r>
              <a:rPr lang="en-IE" b="1" dirty="0" smtClean="0"/>
              <a:t/>
            </a:r>
            <a:br>
              <a:rPr lang="en-IE" b="1" dirty="0" smtClean="0"/>
            </a:br>
            <a:r>
              <a:rPr lang="en-IE" b="1" dirty="0" smtClean="0"/>
              <a:t/>
            </a:r>
            <a:br>
              <a:rPr lang="en-IE" b="1" dirty="0" smtClean="0"/>
            </a:br>
            <a:r>
              <a:rPr lang="en-IE" b="1" dirty="0" smtClean="0"/>
              <a:t/>
            </a:r>
            <a:br>
              <a:rPr lang="en-IE" b="1" dirty="0" smtClean="0"/>
            </a:br>
            <a:r>
              <a:rPr lang="en-IE" b="1" dirty="0" smtClean="0"/>
              <a:t/>
            </a:r>
            <a:br>
              <a:rPr lang="en-IE" b="1" dirty="0" smtClean="0"/>
            </a:br>
            <a:r>
              <a:rPr lang="en-IE" b="1" dirty="0" smtClean="0"/>
              <a:t/>
            </a:r>
            <a:br>
              <a:rPr lang="en-IE" b="1" dirty="0" smtClean="0"/>
            </a:br>
            <a:r>
              <a:rPr lang="en-IE" sz="3100" b="1" dirty="0" smtClean="0">
                <a:solidFill>
                  <a:srgbClr val="FF0000"/>
                </a:solidFill>
              </a:rPr>
              <a:t>What did you find difficult about being in 1</a:t>
            </a:r>
            <a:r>
              <a:rPr lang="en-IE" sz="3100" b="1" baseline="30000" dirty="0" smtClean="0">
                <a:solidFill>
                  <a:srgbClr val="FF0000"/>
                </a:solidFill>
              </a:rPr>
              <a:t>st</a:t>
            </a:r>
            <a:r>
              <a:rPr lang="en-IE" sz="3100" b="1" dirty="0" smtClean="0">
                <a:solidFill>
                  <a:srgbClr val="FF0000"/>
                </a:solidFill>
              </a:rPr>
              <a:t> Year</a:t>
            </a:r>
            <a:r>
              <a:rPr lang="en-IE" sz="3100" dirty="0" smtClean="0">
                <a:solidFill>
                  <a:srgbClr val="FF0000"/>
                </a:solidFill>
              </a:rPr>
              <a:t/>
            </a:r>
            <a:br>
              <a:rPr lang="en-IE" sz="3100" dirty="0" smtClean="0">
                <a:solidFill>
                  <a:srgbClr val="FF0000"/>
                </a:solidFill>
              </a:rPr>
            </a:br>
            <a:endParaRPr lang="en-IE" sz="3100" dirty="0">
              <a:solidFill>
                <a:srgbClr val="FF0000"/>
              </a:solidFill>
            </a:endParaRPr>
          </a:p>
        </p:txBody>
      </p:sp>
      <p:sp>
        <p:nvSpPr>
          <p:cNvPr id="3" name="Content Placeholder 2"/>
          <p:cNvSpPr>
            <a:spLocks noGrp="1"/>
          </p:cNvSpPr>
          <p:nvPr>
            <p:ph idx="1"/>
          </p:nvPr>
        </p:nvSpPr>
        <p:spPr>
          <a:xfrm>
            <a:off x="251520" y="1606141"/>
            <a:ext cx="8568952" cy="5112568"/>
          </a:xfrm>
        </p:spPr>
        <p:txBody>
          <a:bodyPr>
            <a:normAutofit fontScale="77500" lnSpcReduction="20000"/>
          </a:bodyPr>
          <a:lstStyle/>
          <a:p>
            <a:pPr lvl="0"/>
            <a:r>
              <a:rPr lang="en-IE" dirty="0" smtClean="0"/>
              <a:t>Being left out</a:t>
            </a:r>
          </a:p>
          <a:p>
            <a:pPr lvl="0"/>
            <a:r>
              <a:rPr lang="en-IE" dirty="0" smtClean="0"/>
              <a:t>Not knowing anyone</a:t>
            </a:r>
          </a:p>
          <a:p>
            <a:pPr lvl="0"/>
            <a:r>
              <a:rPr lang="en-IE" dirty="0" smtClean="0"/>
              <a:t>Remembering books</a:t>
            </a:r>
          </a:p>
          <a:p>
            <a:pPr lvl="0"/>
            <a:r>
              <a:rPr lang="en-IE" dirty="0" smtClean="0"/>
              <a:t>Remembering school books, keys, homework</a:t>
            </a:r>
          </a:p>
          <a:p>
            <a:pPr lvl="0"/>
            <a:r>
              <a:rPr lang="en-IE" dirty="0" smtClean="0"/>
              <a:t>Homework</a:t>
            </a:r>
          </a:p>
          <a:p>
            <a:pPr lvl="0"/>
            <a:r>
              <a:rPr lang="en-IE" dirty="0" smtClean="0"/>
              <a:t>Too many subjects</a:t>
            </a:r>
          </a:p>
          <a:p>
            <a:pPr lvl="0"/>
            <a:r>
              <a:rPr lang="en-IE" dirty="0" smtClean="0"/>
              <a:t>Not being allowed down town at lunch time</a:t>
            </a:r>
          </a:p>
          <a:p>
            <a:pPr lvl="0"/>
            <a:r>
              <a:rPr lang="en-IE" dirty="0" smtClean="0"/>
              <a:t>The school time                                                                   </a:t>
            </a:r>
          </a:p>
          <a:p>
            <a:pPr lvl="0"/>
            <a:r>
              <a:rPr lang="en-IE" dirty="0" smtClean="0"/>
              <a:t>Exams</a:t>
            </a:r>
          </a:p>
          <a:p>
            <a:pPr lvl="0"/>
            <a:r>
              <a:rPr lang="en-IE" dirty="0" smtClean="0"/>
              <a:t>Minding books</a:t>
            </a:r>
          </a:p>
          <a:p>
            <a:pPr lvl="0"/>
            <a:r>
              <a:rPr lang="en-IE" dirty="0" smtClean="0"/>
              <a:t>Being the youngest</a:t>
            </a:r>
          </a:p>
          <a:p>
            <a:pPr lvl="0"/>
            <a:r>
              <a:rPr lang="en-IE" dirty="0" smtClean="0"/>
              <a:t>Staying on time</a:t>
            </a:r>
          </a:p>
          <a:p>
            <a:pPr lvl="0"/>
            <a:r>
              <a:rPr lang="en-IE" dirty="0" smtClean="0"/>
              <a:t>Learning new languages</a:t>
            </a:r>
          </a:p>
          <a:p>
            <a:pPr lvl="0"/>
            <a:r>
              <a:rPr lang="en-IE" dirty="0" smtClean="0"/>
              <a:t>Different classrooms each day</a:t>
            </a:r>
          </a:p>
          <a:p>
            <a:pPr lvl="0"/>
            <a:r>
              <a:rPr lang="en-IE" dirty="0" smtClean="0"/>
              <a:t>New subjects and not being with my old friends in class</a:t>
            </a:r>
          </a:p>
          <a:p>
            <a:pPr lvl="0"/>
            <a:r>
              <a:rPr lang="en-IE" dirty="0" smtClean="0"/>
              <a:t>Lockers</a:t>
            </a:r>
          </a:p>
          <a:p>
            <a:endParaRPr lang="en-IE" dirty="0"/>
          </a:p>
        </p:txBody>
      </p:sp>
      <p:pic>
        <p:nvPicPr>
          <p:cNvPr id="4" name="Picture 3"/>
          <p:cNvPicPr>
            <a:picLocks noChangeAspect="1"/>
          </p:cNvPicPr>
          <p:nvPr/>
        </p:nvPicPr>
        <p:blipFill>
          <a:blip r:embed="rId2"/>
          <a:stretch>
            <a:fillRect/>
          </a:stretch>
        </p:blipFill>
        <p:spPr>
          <a:xfrm>
            <a:off x="5364088" y="2695575"/>
            <a:ext cx="3168352" cy="14668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800" b="1" dirty="0" smtClean="0">
                <a:solidFill>
                  <a:srgbClr val="FF0000"/>
                </a:solidFill>
              </a:rPr>
              <a:t>What did you find difficult about being in 1</a:t>
            </a:r>
            <a:r>
              <a:rPr lang="en-IE" sz="2800" b="1" baseline="30000" dirty="0" smtClean="0">
                <a:solidFill>
                  <a:srgbClr val="FF0000"/>
                </a:solidFill>
              </a:rPr>
              <a:t>st</a:t>
            </a:r>
            <a:r>
              <a:rPr lang="en-IE" sz="2800" b="1" dirty="0" smtClean="0">
                <a:solidFill>
                  <a:srgbClr val="FF0000"/>
                </a:solidFill>
              </a:rPr>
              <a:t> Year</a:t>
            </a:r>
            <a:r>
              <a:rPr lang="en-IE" sz="2800" dirty="0" smtClean="0">
                <a:solidFill>
                  <a:srgbClr val="FF0000"/>
                </a:solidFill>
              </a:rPr>
              <a:t/>
            </a:r>
            <a:br>
              <a:rPr lang="en-IE" sz="2800" dirty="0" smtClean="0">
                <a:solidFill>
                  <a:srgbClr val="FF0000"/>
                </a:solidFill>
              </a:rPr>
            </a:br>
            <a:endParaRPr lang="en-IE" sz="2800" dirty="0"/>
          </a:p>
        </p:txBody>
      </p:sp>
      <p:sp>
        <p:nvSpPr>
          <p:cNvPr id="3" name="Content Placeholder 2"/>
          <p:cNvSpPr>
            <a:spLocks noGrp="1"/>
          </p:cNvSpPr>
          <p:nvPr>
            <p:ph idx="1"/>
          </p:nvPr>
        </p:nvSpPr>
        <p:spPr/>
        <p:txBody>
          <a:bodyPr>
            <a:normAutofit fontScale="92500" lnSpcReduction="20000"/>
          </a:bodyPr>
          <a:lstStyle/>
          <a:p>
            <a:pPr lvl="0"/>
            <a:r>
              <a:rPr lang="en-IE" dirty="0" smtClean="0"/>
              <a:t>Study</a:t>
            </a:r>
          </a:p>
          <a:p>
            <a:pPr lvl="0"/>
            <a:r>
              <a:rPr lang="en-IE" dirty="0" smtClean="0"/>
              <a:t>The change from Primary to Secondary</a:t>
            </a:r>
          </a:p>
          <a:p>
            <a:pPr lvl="0"/>
            <a:r>
              <a:rPr lang="en-IE" dirty="0" smtClean="0"/>
              <a:t>I didn’t really get along with some people</a:t>
            </a:r>
          </a:p>
          <a:p>
            <a:pPr lvl="0"/>
            <a:r>
              <a:rPr lang="en-IE" dirty="0" smtClean="0"/>
              <a:t>Some subjects are quite difficult</a:t>
            </a:r>
          </a:p>
          <a:p>
            <a:pPr lvl="0"/>
            <a:r>
              <a:rPr lang="en-IE" dirty="0" smtClean="0"/>
              <a:t>February and Summer exams                    </a:t>
            </a:r>
          </a:p>
          <a:p>
            <a:pPr lvl="0"/>
            <a:r>
              <a:rPr lang="en-IE" dirty="0" smtClean="0"/>
              <a:t>Finding my way around the school</a:t>
            </a:r>
          </a:p>
          <a:p>
            <a:pPr lvl="0"/>
            <a:r>
              <a:rPr lang="en-IE" dirty="0" smtClean="0"/>
              <a:t>Not being able to do the subjects I wanted</a:t>
            </a:r>
          </a:p>
          <a:p>
            <a:pPr lvl="0"/>
            <a:r>
              <a:rPr lang="en-IE" dirty="0" smtClean="0"/>
              <a:t>All the books I had to carry</a:t>
            </a:r>
          </a:p>
          <a:p>
            <a:pPr lvl="0"/>
            <a:r>
              <a:rPr lang="en-IE" dirty="0" smtClean="0"/>
              <a:t>Getting to know the place when I started</a:t>
            </a:r>
          </a:p>
          <a:p>
            <a:pPr lvl="0"/>
            <a:r>
              <a:rPr lang="en-IE" dirty="0" smtClean="0"/>
              <a:t>9 classes a day, 9 pieces of homework</a:t>
            </a:r>
          </a:p>
          <a:p>
            <a:pPr lvl="0"/>
            <a:r>
              <a:rPr lang="en-IE" dirty="0" smtClean="0"/>
              <a:t>Lots of books in my bag, my back was sore at times</a:t>
            </a:r>
          </a:p>
          <a:p>
            <a:endParaRPr lang="en-IE" dirty="0"/>
          </a:p>
        </p:txBody>
      </p:sp>
      <p:pic>
        <p:nvPicPr>
          <p:cNvPr id="4" name="Picture 3"/>
          <p:cNvPicPr>
            <a:picLocks noChangeAspect="1"/>
          </p:cNvPicPr>
          <p:nvPr/>
        </p:nvPicPr>
        <p:blipFill>
          <a:blip r:embed="rId2"/>
          <a:stretch>
            <a:fillRect/>
          </a:stretch>
        </p:blipFill>
        <p:spPr>
          <a:xfrm>
            <a:off x="6228184" y="2562225"/>
            <a:ext cx="2736304" cy="17335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800" b="1" dirty="0" smtClean="0">
                <a:solidFill>
                  <a:srgbClr val="FF0000"/>
                </a:solidFill>
              </a:rPr>
              <a:t>What did you find difficult about being in 1</a:t>
            </a:r>
            <a:r>
              <a:rPr lang="en-IE" sz="2800" b="1" baseline="30000" dirty="0" smtClean="0">
                <a:solidFill>
                  <a:srgbClr val="FF0000"/>
                </a:solidFill>
              </a:rPr>
              <a:t>st</a:t>
            </a:r>
            <a:r>
              <a:rPr lang="en-IE" sz="2800" b="1" dirty="0" smtClean="0">
                <a:solidFill>
                  <a:srgbClr val="FF0000"/>
                </a:solidFill>
              </a:rPr>
              <a:t> Year</a:t>
            </a:r>
            <a:r>
              <a:rPr lang="en-IE" sz="2800" dirty="0" smtClean="0">
                <a:solidFill>
                  <a:srgbClr val="FF0000"/>
                </a:solidFill>
              </a:rPr>
              <a:t/>
            </a:r>
            <a:br>
              <a:rPr lang="en-IE" sz="2800" dirty="0" smtClean="0">
                <a:solidFill>
                  <a:srgbClr val="FF0000"/>
                </a:solidFill>
              </a:rPr>
            </a:br>
            <a:endParaRPr lang="en-IE" sz="2800" dirty="0"/>
          </a:p>
        </p:txBody>
      </p:sp>
      <p:sp>
        <p:nvSpPr>
          <p:cNvPr id="3" name="Content Placeholder 2"/>
          <p:cNvSpPr>
            <a:spLocks noGrp="1"/>
          </p:cNvSpPr>
          <p:nvPr>
            <p:ph idx="1"/>
          </p:nvPr>
        </p:nvSpPr>
        <p:spPr/>
        <p:txBody>
          <a:bodyPr/>
          <a:lstStyle/>
          <a:p>
            <a:pPr lvl="0"/>
            <a:r>
              <a:rPr lang="en-IE" dirty="0" smtClean="0"/>
              <a:t>Harder exams and different teachers</a:t>
            </a:r>
          </a:p>
          <a:p>
            <a:pPr lvl="0"/>
            <a:r>
              <a:rPr lang="en-IE" dirty="0" smtClean="0"/>
              <a:t>Small lockers</a:t>
            </a:r>
          </a:p>
          <a:p>
            <a:pPr lvl="0"/>
            <a:r>
              <a:rPr lang="en-IE" dirty="0" smtClean="0"/>
              <a:t>Having different teachers for most subjects</a:t>
            </a:r>
          </a:p>
          <a:p>
            <a:pPr lvl="0"/>
            <a:r>
              <a:rPr lang="en-IE" dirty="0" smtClean="0"/>
              <a:t>Finding the classroom for the first week or two</a:t>
            </a:r>
          </a:p>
          <a:p>
            <a:pPr lvl="0"/>
            <a:r>
              <a:rPr lang="en-IE" dirty="0" smtClean="0"/>
              <a:t>Trying to learn all the subjects for exams</a:t>
            </a:r>
          </a:p>
          <a:p>
            <a:pPr lvl="0"/>
            <a:r>
              <a:rPr lang="en-IE" dirty="0" smtClean="0"/>
              <a:t>Some  found modern languages difficult</a:t>
            </a:r>
          </a:p>
          <a:p>
            <a:pPr lvl="0"/>
            <a:endParaRPr lang="en-GB" dirty="0"/>
          </a:p>
          <a:p>
            <a:pPr lvl="0"/>
            <a:endParaRPr lang="en-IE" dirty="0" smtClean="0"/>
          </a:p>
          <a:p>
            <a:endParaRPr lang="en-IE" dirty="0" smtClean="0"/>
          </a:p>
          <a:p>
            <a:endParaRPr lang="en-IE" dirty="0"/>
          </a:p>
        </p:txBody>
      </p:sp>
      <p:pic>
        <p:nvPicPr>
          <p:cNvPr id="5" name="Picture 4"/>
          <p:cNvPicPr>
            <a:picLocks noChangeAspect="1"/>
          </p:cNvPicPr>
          <p:nvPr/>
        </p:nvPicPr>
        <p:blipFill>
          <a:blip r:embed="rId2"/>
          <a:stretch>
            <a:fillRect/>
          </a:stretch>
        </p:blipFill>
        <p:spPr>
          <a:xfrm>
            <a:off x="2800350" y="4725144"/>
            <a:ext cx="3543300" cy="19442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Questions in the chat box</a:t>
            </a:r>
            <a:endParaRPr lang="en-IE" b="1" dirty="0"/>
          </a:p>
        </p:txBody>
      </p:sp>
      <p:pic>
        <p:nvPicPr>
          <p:cNvPr id="4" name="Content Placeholder 3"/>
          <p:cNvPicPr>
            <a:picLocks noGrp="1" noChangeAspect="1"/>
          </p:cNvPicPr>
          <p:nvPr>
            <p:ph idx="1"/>
          </p:nvPr>
        </p:nvPicPr>
        <p:blipFill>
          <a:blip r:embed="rId2"/>
          <a:stretch>
            <a:fillRect/>
          </a:stretch>
        </p:blipFill>
        <p:spPr>
          <a:xfrm>
            <a:off x="2843808" y="2348880"/>
            <a:ext cx="3952454" cy="3843181"/>
          </a:xfrm>
          <a:prstGeom prst="rect">
            <a:avLst/>
          </a:prstGeom>
        </p:spPr>
      </p:pic>
    </p:spTree>
    <p:extLst>
      <p:ext uri="{BB962C8B-B14F-4D97-AF65-F5344CB8AC3E}">
        <p14:creationId xmlns:p14="http://schemas.microsoft.com/office/powerpoint/2010/main" val="156630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Other questions asked</a:t>
            </a:r>
            <a:endParaRPr lang="en-IE" b="1" dirty="0"/>
          </a:p>
        </p:txBody>
      </p:sp>
      <p:sp>
        <p:nvSpPr>
          <p:cNvPr id="3" name="Content Placeholder 2"/>
          <p:cNvSpPr>
            <a:spLocks noGrp="1"/>
          </p:cNvSpPr>
          <p:nvPr>
            <p:ph idx="1"/>
          </p:nvPr>
        </p:nvSpPr>
        <p:spPr/>
        <p:txBody>
          <a:bodyPr>
            <a:normAutofit fontScale="92500" lnSpcReduction="10000"/>
          </a:bodyPr>
          <a:lstStyle/>
          <a:p>
            <a:pPr lvl="0"/>
            <a:r>
              <a:rPr lang="en-IE" b="1" dirty="0" smtClean="0">
                <a:solidFill>
                  <a:srgbClr val="7030A0"/>
                </a:solidFill>
              </a:rPr>
              <a:t>Did you find it easy to make friends? </a:t>
            </a:r>
          </a:p>
          <a:p>
            <a:pPr lvl="0"/>
            <a:endParaRPr lang="en-GB" b="1" dirty="0">
              <a:solidFill>
                <a:srgbClr val="7030A0"/>
              </a:solidFill>
            </a:endParaRPr>
          </a:p>
          <a:p>
            <a:pPr lvl="0"/>
            <a:endParaRPr lang="en-IE" dirty="0" smtClean="0">
              <a:solidFill>
                <a:srgbClr val="7030A0"/>
              </a:solidFill>
            </a:endParaRPr>
          </a:p>
          <a:p>
            <a:pPr lvl="0"/>
            <a:r>
              <a:rPr lang="en-IE" b="1" dirty="0" smtClean="0">
                <a:solidFill>
                  <a:srgbClr val="7030A0"/>
                </a:solidFill>
              </a:rPr>
              <a:t>Did you experience any bullying this year in school?</a:t>
            </a:r>
            <a:endParaRPr lang="en-IE" dirty="0" smtClean="0">
              <a:solidFill>
                <a:srgbClr val="7030A0"/>
              </a:solidFill>
            </a:endParaRPr>
          </a:p>
          <a:p>
            <a:pPr lvl="0"/>
            <a:r>
              <a:rPr lang="en-IE" b="1" dirty="0" smtClean="0">
                <a:solidFill>
                  <a:srgbClr val="7030A0"/>
                </a:solidFill>
              </a:rPr>
              <a:t>If you did experience bullying in school, what kind or type of bullying did you experience?                </a:t>
            </a:r>
            <a:endParaRPr lang="en-IE" dirty="0" smtClean="0">
              <a:solidFill>
                <a:srgbClr val="7030A0"/>
              </a:solidFill>
            </a:endParaRPr>
          </a:p>
          <a:p>
            <a:pPr lvl="0"/>
            <a:r>
              <a:rPr lang="en-IE" dirty="0" smtClean="0"/>
              <a:t>Name calling behind my back</a:t>
            </a:r>
          </a:p>
          <a:p>
            <a:pPr lvl="0"/>
            <a:r>
              <a:rPr lang="en-IE" dirty="0" smtClean="0"/>
              <a:t>Insulting my family    </a:t>
            </a:r>
          </a:p>
          <a:p>
            <a:pPr lvl="0"/>
            <a:r>
              <a:rPr lang="en-IE" dirty="0" smtClean="0"/>
              <a:t>No, but I just felt left out at times         </a:t>
            </a:r>
          </a:p>
          <a:p>
            <a:pPr lvl="0"/>
            <a:r>
              <a:rPr lang="en-IE" dirty="0" smtClean="0"/>
              <a:t>Name calling, being nasty to me</a:t>
            </a:r>
          </a:p>
          <a:p>
            <a:pPr lvl="0"/>
            <a:r>
              <a:rPr lang="en-IE" dirty="0" smtClean="0"/>
              <a:t>Exclusion</a:t>
            </a:r>
          </a:p>
          <a:p>
            <a:endParaRPr lang="en-IE" dirty="0"/>
          </a:p>
        </p:txBody>
      </p:sp>
      <p:pic>
        <p:nvPicPr>
          <p:cNvPr id="4" name="Picture 3"/>
          <p:cNvPicPr>
            <a:picLocks noChangeAspect="1"/>
          </p:cNvPicPr>
          <p:nvPr/>
        </p:nvPicPr>
        <p:blipFill>
          <a:blip r:embed="rId2"/>
          <a:stretch>
            <a:fillRect/>
          </a:stretch>
        </p:blipFill>
        <p:spPr>
          <a:xfrm>
            <a:off x="6732240" y="1935480"/>
            <a:ext cx="1733550" cy="12763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612"/>
            <a:ext cx="8229600" cy="1143000"/>
          </a:xfrm>
        </p:spPr>
        <p:txBody>
          <a:bodyPr/>
          <a:lstStyle/>
          <a:p>
            <a:pPr algn="ctr"/>
            <a:r>
              <a:rPr lang="en-GB" b="1" dirty="0" smtClean="0"/>
              <a:t>Bullying </a:t>
            </a:r>
            <a:r>
              <a:rPr lang="en-GB" b="1" dirty="0" err="1" smtClean="0"/>
              <a:t>Sociogram</a:t>
            </a:r>
            <a:r>
              <a:rPr lang="en-GB" b="1" dirty="0" smtClean="0"/>
              <a:t> </a:t>
            </a:r>
            <a:endParaRPr lang="en-IE" b="1" dirty="0"/>
          </a:p>
        </p:txBody>
      </p:sp>
      <p:pic>
        <p:nvPicPr>
          <p:cNvPr id="4" name="Content Placeholder 3"/>
          <p:cNvPicPr>
            <a:picLocks noGrp="1" noChangeAspect="1"/>
          </p:cNvPicPr>
          <p:nvPr>
            <p:ph idx="1"/>
          </p:nvPr>
        </p:nvPicPr>
        <p:blipFill>
          <a:blip r:embed="rId2"/>
          <a:stretch>
            <a:fillRect/>
          </a:stretch>
        </p:blipFill>
        <p:spPr>
          <a:xfrm>
            <a:off x="3052762" y="3789040"/>
            <a:ext cx="3038475" cy="2736304"/>
          </a:xfrm>
          <a:prstGeom prst="rect">
            <a:avLst/>
          </a:prstGeom>
        </p:spPr>
      </p:pic>
      <p:pic>
        <p:nvPicPr>
          <p:cNvPr id="5" name="Picture 4"/>
          <p:cNvPicPr>
            <a:picLocks noChangeAspect="1"/>
          </p:cNvPicPr>
          <p:nvPr/>
        </p:nvPicPr>
        <p:blipFill>
          <a:blip r:embed="rId3"/>
          <a:stretch>
            <a:fillRect/>
          </a:stretch>
        </p:blipFill>
        <p:spPr>
          <a:xfrm>
            <a:off x="1907704" y="1447612"/>
            <a:ext cx="5400600" cy="2341428"/>
          </a:xfrm>
          <a:prstGeom prst="rect">
            <a:avLst/>
          </a:prstGeom>
        </p:spPr>
      </p:pic>
    </p:spTree>
    <p:extLst>
      <p:ext uri="{BB962C8B-B14F-4D97-AF65-F5344CB8AC3E}">
        <p14:creationId xmlns:p14="http://schemas.microsoft.com/office/powerpoint/2010/main" val="320309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School Activities</a:t>
            </a:r>
            <a:endParaRPr lang="en-IE" b="1" dirty="0"/>
          </a:p>
        </p:txBody>
      </p:sp>
      <p:pic>
        <p:nvPicPr>
          <p:cNvPr id="3074" name="Picture 2" descr="Image pre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935163"/>
            <a:ext cx="5112568" cy="4389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rgbClr val="002060"/>
                </a:solidFill>
                <a:latin typeface="Garamond" pitchFamily="18" charset="0"/>
              </a:rPr>
              <a:t>Student Supports </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a:bodyPr>
          <a:lstStyle/>
          <a:p>
            <a:r>
              <a:rPr lang="en-IE" sz="3200" b="1" dirty="0" smtClean="0">
                <a:latin typeface="Garamond" pitchFamily="18" charset="0"/>
              </a:rPr>
              <a:t>Class Tutors and Class Teachers</a:t>
            </a:r>
          </a:p>
          <a:p>
            <a:r>
              <a:rPr lang="en-IE" sz="3200" b="1" dirty="0" smtClean="0">
                <a:latin typeface="Garamond" pitchFamily="18" charset="0"/>
              </a:rPr>
              <a:t>Year Head</a:t>
            </a:r>
          </a:p>
          <a:p>
            <a:r>
              <a:rPr lang="en-IE" sz="3200" b="1" dirty="0" smtClean="0">
                <a:latin typeface="Garamond" pitchFamily="18" charset="0"/>
              </a:rPr>
              <a:t>Student Support Team</a:t>
            </a:r>
          </a:p>
          <a:p>
            <a:r>
              <a:rPr lang="en-IE" sz="3200" b="1" dirty="0" smtClean="0">
                <a:latin typeface="Garamond" pitchFamily="18" charset="0"/>
              </a:rPr>
              <a:t>5</a:t>
            </a:r>
            <a:r>
              <a:rPr lang="en-IE" sz="3200" b="1" baseline="30000" dirty="0" smtClean="0">
                <a:latin typeface="Garamond" pitchFamily="18" charset="0"/>
              </a:rPr>
              <a:t>th</a:t>
            </a:r>
            <a:r>
              <a:rPr lang="en-IE" sz="3200" b="1" dirty="0" smtClean="0">
                <a:latin typeface="Garamond" pitchFamily="18" charset="0"/>
              </a:rPr>
              <a:t> Year Mentors               </a:t>
            </a:r>
          </a:p>
          <a:p>
            <a:r>
              <a:rPr lang="en-IE" sz="3200" b="1" dirty="0" smtClean="0">
                <a:latin typeface="Garamond" pitchFamily="18" charset="0"/>
              </a:rPr>
              <a:t>Student Council</a:t>
            </a:r>
          </a:p>
          <a:p>
            <a:r>
              <a:rPr lang="en-IE" sz="3200" b="1" dirty="0" smtClean="0">
                <a:latin typeface="Garamond" pitchFamily="18" charset="0"/>
              </a:rPr>
              <a:t>Guidance, SEN</a:t>
            </a:r>
          </a:p>
          <a:p>
            <a:r>
              <a:rPr lang="en-IE" sz="3200" b="1" dirty="0" smtClean="0">
                <a:latin typeface="Garamond" pitchFamily="18" charset="0"/>
              </a:rPr>
              <a:t>Principal and Deputy Principal</a:t>
            </a:r>
          </a:p>
          <a:p>
            <a:endParaRPr lang="en-IE" sz="4400" b="1" dirty="0" smtClean="0">
              <a:latin typeface="Garamond" pitchFamily="18" charset="0"/>
            </a:endParaRPr>
          </a:p>
          <a:p>
            <a:endParaRPr lang="en-IE" sz="4400" b="1" dirty="0">
              <a:latin typeface="Garamond" pitchFamily="18" charset="0"/>
            </a:endParaRPr>
          </a:p>
        </p:txBody>
      </p:sp>
      <p:pic>
        <p:nvPicPr>
          <p:cNvPr id="4" name="Picture 3"/>
          <p:cNvPicPr>
            <a:picLocks noChangeAspect="1"/>
          </p:cNvPicPr>
          <p:nvPr/>
        </p:nvPicPr>
        <p:blipFill>
          <a:blip r:embed="rId2"/>
          <a:stretch>
            <a:fillRect/>
          </a:stretch>
        </p:blipFill>
        <p:spPr>
          <a:xfrm>
            <a:off x="4860032" y="2695575"/>
            <a:ext cx="3744416" cy="14668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7200" b="1" dirty="0" smtClean="0">
                <a:solidFill>
                  <a:srgbClr val="002060"/>
                </a:solidFill>
                <a:latin typeface="Garamond" pitchFamily="18" charset="0"/>
              </a:rPr>
              <a:t>Homework</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lnSpcReduction="10000"/>
          </a:bodyPr>
          <a:lstStyle/>
          <a:p>
            <a:r>
              <a:rPr lang="en-IE" sz="4400" b="1" dirty="0" smtClean="0">
                <a:latin typeface="Garamond" pitchFamily="18" charset="0"/>
              </a:rPr>
              <a:t>One and a half hours per night</a:t>
            </a:r>
          </a:p>
          <a:p>
            <a:r>
              <a:rPr lang="en-IE" sz="4400" b="1" dirty="0" smtClean="0">
                <a:latin typeface="Garamond" pitchFamily="18" charset="0"/>
              </a:rPr>
              <a:t>Importance of the Journal </a:t>
            </a:r>
            <a:r>
              <a:rPr lang="en-IE" sz="4400" b="1" dirty="0" smtClean="0">
                <a:solidFill>
                  <a:srgbClr val="7030A0"/>
                </a:solidFill>
                <a:latin typeface="Garamond" pitchFamily="18" charset="0"/>
              </a:rPr>
              <a:t>special journal  </a:t>
            </a:r>
          </a:p>
          <a:p>
            <a:r>
              <a:rPr lang="en-IE" sz="4400" b="1" dirty="0" smtClean="0">
                <a:latin typeface="Garamond" pitchFamily="18" charset="0"/>
              </a:rPr>
              <a:t>Organisational Skills</a:t>
            </a:r>
          </a:p>
          <a:p>
            <a:r>
              <a:rPr lang="en-IE" sz="4400" b="1" dirty="0" smtClean="0">
                <a:latin typeface="Garamond" pitchFamily="18" charset="0"/>
              </a:rPr>
              <a:t>Parent Supervision of Journal</a:t>
            </a:r>
          </a:p>
          <a:p>
            <a:r>
              <a:rPr lang="en-IE" sz="4400" b="1" dirty="0" smtClean="0">
                <a:latin typeface="Garamond" pitchFamily="18" charset="0"/>
              </a:rPr>
              <a:t>Study Skills taught in class</a:t>
            </a:r>
            <a:endParaRPr lang="en-IE" sz="4400" b="1" dirty="0">
              <a:latin typeface="Garamond" pitchFamily="18" charset="0"/>
            </a:endParaRPr>
          </a:p>
        </p:txBody>
      </p:sp>
      <p:pic>
        <p:nvPicPr>
          <p:cNvPr id="4" name="Picture 3"/>
          <p:cNvPicPr>
            <a:picLocks noChangeAspect="1"/>
          </p:cNvPicPr>
          <p:nvPr/>
        </p:nvPicPr>
        <p:blipFill>
          <a:blip r:embed="rId2"/>
          <a:stretch>
            <a:fillRect/>
          </a:stretch>
        </p:blipFill>
        <p:spPr>
          <a:xfrm>
            <a:off x="5876925" y="3284984"/>
            <a:ext cx="2809875" cy="14668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1370416"/>
          </a:xfrm>
        </p:spPr>
        <p:txBody>
          <a:bodyPr>
            <a:normAutofit fontScale="90000"/>
          </a:bodyPr>
          <a:lstStyle/>
          <a:p>
            <a:pPr algn="ctr"/>
            <a:r>
              <a:rPr lang="en-GB" dirty="0" smtClean="0"/>
              <a:t> </a:t>
            </a:r>
            <a:r>
              <a:rPr lang="en-IE" dirty="0" smtClean="0"/>
              <a:t/>
            </a:r>
            <a:br>
              <a:rPr lang="en-IE" dirty="0" smtClean="0"/>
            </a:br>
            <a:endParaRPr lang="en-IE" b="1" dirty="0"/>
          </a:p>
        </p:txBody>
      </p:sp>
      <p:sp>
        <p:nvSpPr>
          <p:cNvPr id="3" name="Content Placeholder 2"/>
          <p:cNvSpPr>
            <a:spLocks noGrp="1"/>
          </p:cNvSpPr>
          <p:nvPr>
            <p:ph idx="1"/>
          </p:nvPr>
        </p:nvSpPr>
        <p:spPr>
          <a:xfrm>
            <a:off x="467544" y="836712"/>
            <a:ext cx="8229600" cy="5832648"/>
          </a:xfrm>
        </p:spPr>
        <p:txBody>
          <a:bodyPr/>
          <a:lstStyle/>
          <a:p>
            <a:r>
              <a:rPr lang="en-GB" dirty="0" smtClean="0"/>
              <a:t>Communication with Principal/Deputy Principal</a:t>
            </a:r>
          </a:p>
          <a:p>
            <a:r>
              <a:rPr lang="en-GB" dirty="0" smtClean="0"/>
              <a:t>Mobile phone numbers</a:t>
            </a:r>
          </a:p>
          <a:p>
            <a:r>
              <a:rPr lang="en-GB" b="1" dirty="0" smtClean="0">
                <a:solidFill>
                  <a:srgbClr val="C00000"/>
                </a:solidFill>
              </a:rPr>
              <a:t>Eileen: 086 7005585</a:t>
            </a:r>
          </a:p>
          <a:p>
            <a:r>
              <a:rPr lang="en-GB" dirty="0" smtClean="0"/>
              <a:t>Marguerite: 087 4472916</a:t>
            </a:r>
            <a:endParaRPr lang="en-GB" dirty="0"/>
          </a:p>
          <a:p>
            <a:pPr marL="0" indent="0">
              <a:buNone/>
            </a:pPr>
            <a:endParaRPr lang="en-GB" dirty="0" smtClean="0"/>
          </a:p>
          <a:p>
            <a:r>
              <a:rPr lang="en-GB" dirty="0" smtClean="0"/>
              <a:t>Communication</a:t>
            </a:r>
            <a:r>
              <a:rPr lang="en-GB" dirty="0"/>
              <a:t> the </a:t>
            </a:r>
            <a:r>
              <a:rPr lang="en-GB" dirty="0" smtClean="0"/>
              <a:t>Office   office@preslistowel.ie</a:t>
            </a:r>
          </a:p>
          <a:p>
            <a:r>
              <a:rPr lang="en-GB" dirty="0" smtClean="0"/>
              <a:t>Communication with teachers/SNA    </a:t>
            </a:r>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7200" b="1" dirty="0" smtClean="0">
                <a:solidFill>
                  <a:srgbClr val="002060"/>
                </a:solidFill>
                <a:latin typeface="Garamond" pitchFamily="18" charset="0"/>
              </a:rPr>
              <a:t>Lockers</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a:bodyPr>
          <a:lstStyle/>
          <a:p>
            <a:r>
              <a:rPr lang="en-IE" sz="4400" b="1" dirty="0" smtClean="0">
                <a:latin typeface="Garamond" pitchFamily="18" charset="0"/>
              </a:rPr>
              <a:t>Base Room</a:t>
            </a:r>
          </a:p>
          <a:p>
            <a:r>
              <a:rPr lang="en-IE" sz="4400" b="1" dirty="0" smtClean="0">
                <a:latin typeface="Garamond" pitchFamily="18" charset="0"/>
              </a:rPr>
              <a:t>Access Lockers in the morning, at break, lunch time and in the evening.</a:t>
            </a:r>
          </a:p>
          <a:p>
            <a:r>
              <a:rPr lang="en-IE" sz="4400" b="1" dirty="0" smtClean="0">
                <a:latin typeface="Garamond" pitchFamily="18" charset="0"/>
              </a:rPr>
              <a:t>Lockers may be locked if students wish.</a:t>
            </a:r>
            <a:endParaRPr lang="en-IE" sz="4400" b="1" dirty="0">
              <a:latin typeface="Garamon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lnSpcReduction="10000"/>
          </a:bodyPr>
          <a:lstStyle/>
          <a:p>
            <a:pPr marL="0" indent="0">
              <a:buNone/>
            </a:pPr>
            <a:endParaRPr lang="en-IE" sz="4400" b="1" dirty="0" smtClean="0">
              <a:latin typeface="Garamond" pitchFamily="18" charset="0"/>
            </a:endParaRPr>
          </a:p>
          <a:p>
            <a:r>
              <a:rPr lang="en-IE" sz="4400" b="1" dirty="0" smtClean="0">
                <a:latin typeface="Garamond" pitchFamily="18" charset="0"/>
              </a:rPr>
              <a:t>Lunch-time activities</a:t>
            </a:r>
          </a:p>
          <a:p>
            <a:r>
              <a:rPr lang="en-IE" sz="4400" b="1" dirty="0" smtClean="0">
                <a:latin typeface="Garamond" pitchFamily="18" charset="0"/>
              </a:rPr>
              <a:t>Health and </a:t>
            </a:r>
            <a:r>
              <a:rPr lang="en-IE" sz="4400" b="1" dirty="0" smtClean="0">
                <a:solidFill>
                  <a:srgbClr val="C00000"/>
                </a:solidFill>
                <a:latin typeface="Garamond" pitchFamily="18" charset="0"/>
              </a:rPr>
              <a:t>Wellbeing</a:t>
            </a:r>
          </a:p>
          <a:p>
            <a:pPr marL="0" indent="0">
              <a:buNone/>
            </a:pPr>
            <a:r>
              <a:rPr lang="en-IE" sz="4400" b="1" dirty="0" smtClean="0">
                <a:solidFill>
                  <a:srgbClr val="FF0000"/>
                </a:solidFill>
                <a:latin typeface="Garamond" pitchFamily="18" charset="0"/>
              </a:rPr>
              <a:t> Junior Cycle</a:t>
            </a:r>
          </a:p>
          <a:p>
            <a:r>
              <a:rPr lang="en-IE" sz="4400" b="1" dirty="0" smtClean="0">
                <a:latin typeface="Garamond" pitchFamily="18" charset="0"/>
              </a:rPr>
              <a:t>First, Second and Third Years not allowed off the premises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5400" b="1" dirty="0" smtClean="0">
                <a:solidFill>
                  <a:srgbClr val="002060"/>
                </a:solidFill>
                <a:latin typeface="Garamond" pitchFamily="18" charset="0"/>
              </a:rPr>
              <a:t>Resumption of Extra Curricular Activities in Sept.</a:t>
            </a:r>
            <a:endParaRPr lang="en-IE" sz="5400" b="1" dirty="0">
              <a:solidFill>
                <a:srgbClr val="002060"/>
              </a:solidFill>
              <a:latin typeface="Garamond" pitchFamily="18" charset="0"/>
            </a:endParaRPr>
          </a:p>
        </p:txBody>
      </p:sp>
      <p:sp>
        <p:nvSpPr>
          <p:cNvPr id="3" name="Content Placeholder 2"/>
          <p:cNvSpPr>
            <a:spLocks noGrp="1"/>
          </p:cNvSpPr>
          <p:nvPr>
            <p:ph idx="1"/>
          </p:nvPr>
        </p:nvSpPr>
        <p:spPr/>
        <p:txBody>
          <a:bodyPr>
            <a:normAutofit fontScale="92500"/>
          </a:bodyPr>
          <a:lstStyle/>
          <a:p>
            <a:r>
              <a:rPr lang="en-IE" sz="3600" b="1" dirty="0" smtClean="0">
                <a:latin typeface="Garamond" pitchFamily="18" charset="0"/>
              </a:rPr>
              <a:t>Basketball</a:t>
            </a:r>
          </a:p>
          <a:p>
            <a:r>
              <a:rPr lang="en-IE" sz="3600" b="1" dirty="0" smtClean="0">
                <a:latin typeface="Garamond" pitchFamily="18" charset="0"/>
              </a:rPr>
              <a:t>Football</a:t>
            </a:r>
          </a:p>
          <a:p>
            <a:r>
              <a:rPr lang="en-IE" sz="3600" b="1" dirty="0" smtClean="0">
                <a:latin typeface="Garamond" pitchFamily="18" charset="0"/>
              </a:rPr>
              <a:t>Fitness    </a:t>
            </a:r>
          </a:p>
          <a:p>
            <a:r>
              <a:rPr lang="en-IE" sz="3600" b="1" dirty="0" smtClean="0">
                <a:latin typeface="Garamond" pitchFamily="18" charset="0"/>
              </a:rPr>
              <a:t>Tag Rugby  Badminton  Athletics</a:t>
            </a:r>
          </a:p>
          <a:p>
            <a:r>
              <a:rPr lang="en-IE" sz="3600" b="1" dirty="0" smtClean="0">
                <a:latin typeface="Garamond" pitchFamily="18" charset="0"/>
              </a:rPr>
              <a:t>Book Club   Science Club</a:t>
            </a:r>
          </a:p>
          <a:p>
            <a:r>
              <a:rPr lang="en-IE" sz="3600" b="1" dirty="0" smtClean="0">
                <a:latin typeface="Garamond" pitchFamily="18" charset="0"/>
              </a:rPr>
              <a:t>Theme Weeks – Health, , French, Reading, Friendship, Subject Dept Theme Weeks</a:t>
            </a:r>
          </a:p>
          <a:p>
            <a:endParaRPr lang="en-IE" sz="4400" b="1" dirty="0">
              <a:latin typeface="Garamon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4800" b="1" dirty="0" smtClean="0">
                <a:solidFill>
                  <a:srgbClr val="002060"/>
                </a:solidFill>
                <a:latin typeface="Garamond" pitchFamily="18" charset="0"/>
              </a:rPr>
              <a:t>Our Communication with you </a:t>
            </a:r>
            <a:endParaRPr lang="en-IE" sz="4800" b="1" dirty="0">
              <a:solidFill>
                <a:srgbClr val="002060"/>
              </a:solidFill>
              <a:latin typeface="Garamond"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endParaRPr lang="en-IE" sz="3200" b="1" dirty="0" smtClean="0">
              <a:latin typeface="Garamond" pitchFamily="18" charset="0"/>
            </a:endParaRPr>
          </a:p>
          <a:p>
            <a:r>
              <a:rPr lang="en-IE" sz="3200" b="1" dirty="0" smtClean="0">
                <a:latin typeface="Garamond" pitchFamily="18" charset="0"/>
              </a:rPr>
              <a:t>Information meetings online  In person Sept?</a:t>
            </a:r>
          </a:p>
          <a:p>
            <a:r>
              <a:rPr lang="en-IE" sz="3200" b="1" dirty="0" smtClean="0">
                <a:latin typeface="Garamond" pitchFamily="18" charset="0"/>
              </a:rPr>
              <a:t>Letter to Parents             Access to attendance and results online</a:t>
            </a:r>
          </a:p>
          <a:p>
            <a:r>
              <a:rPr lang="en-IE" sz="3200" b="1" dirty="0" smtClean="0">
                <a:latin typeface="Garamond" pitchFamily="18" charset="0"/>
              </a:rPr>
              <a:t>Newsletters – Summer &amp; Christmas</a:t>
            </a:r>
          </a:p>
          <a:p>
            <a:r>
              <a:rPr lang="en-IE" sz="3200" b="1" dirty="0" smtClean="0">
                <a:latin typeface="Garamond" pitchFamily="18" charset="0"/>
              </a:rPr>
              <a:t>Texting                 </a:t>
            </a:r>
            <a:r>
              <a:rPr lang="en-IE" sz="3200" b="1" dirty="0" smtClean="0">
                <a:solidFill>
                  <a:srgbClr val="FF0000"/>
                </a:solidFill>
                <a:latin typeface="Garamond" pitchFamily="18" charset="0"/>
              </a:rPr>
              <a:t>School App  Absence logged</a:t>
            </a:r>
          </a:p>
          <a:p>
            <a:r>
              <a:rPr lang="en-IE" sz="3200" b="1" dirty="0" smtClean="0">
                <a:latin typeface="Garamond" pitchFamily="18" charset="0"/>
              </a:rPr>
              <a:t>Website – Twitter  Facebook</a:t>
            </a:r>
          </a:p>
          <a:p>
            <a:r>
              <a:rPr lang="en-IE" sz="3200" b="1" dirty="0" smtClean="0">
                <a:latin typeface="Garamond" pitchFamily="18" charset="0"/>
              </a:rPr>
              <a:t>Online Reports – Midterm, February &amp; Summer</a:t>
            </a:r>
          </a:p>
          <a:p>
            <a:r>
              <a:rPr lang="en-IE" sz="3200" b="1" dirty="0" smtClean="0">
                <a:latin typeface="Garamond" pitchFamily="18" charset="0"/>
              </a:rPr>
              <a:t>Parent – Teacher Meetings</a:t>
            </a:r>
          </a:p>
          <a:p>
            <a:pPr>
              <a:buNone/>
            </a:pPr>
            <a:endParaRPr lang="en-IE" sz="3200" b="1" dirty="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20688"/>
            <a:ext cx="8280920" cy="4708981"/>
          </a:xfrm>
          <a:prstGeom prst="rect">
            <a:avLst/>
          </a:prstGeom>
          <a:noFill/>
        </p:spPr>
        <p:txBody>
          <a:bodyPr wrap="square" rtlCol="0">
            <a:spAutoFit/>
          </a:bodyPr>
          <a:lstStyle/>
          <a:p>
            <a:pPr algn="ctr"/>
            <a:r>
              <a:rPr lang="en-IE" sz="5000" b="1" dirty="0" smtClean="0">
                <a:latin typeface="Garamond" pitchFamily="18" charset="0"/>
              </a:rPr>
              <a:t>Welcome to the</a:t>
            </a:r>
          </a:p>
          <a:p>
            <a:pPr algn="ctr"/>
            <a:r>
              <a:rPr lang="en-IE" sz="5000" b="1" dirty="0" smtClean="0">
                <a:latin typeface="Garamond" pitchFamily="18" charset="0"/>
              </a:rPr>
              <a:t>Information Evening</a:t>
            </a:r>
          </a:p>
          <a:p>
            <a:pPr algn="ctr"/>
            <a:r>
              <a:rPr lang="en-IE" sz="5000" b="1" dirty="0" smtClean="0">
                <a:latin typeface="Garamond" pitchFamily="18" charset="0"/>
              </a:rPr>
              <a:t>For </a:t>
            </a:r>
          </a:p>
          <a:p>
            <a:pPr algn="ctr"/>
            <a:r>
              <a:rPr lang="en-IE" sz="5000" b="1" dirty="0" smtClean="0">
                <a:latin typeface="Garamond" pitchFamily="18" charset="0"/>
              </a:rPr>
              <a:t>Parent(s)/Students</a:t>
            </a:r>
          </a:p>
          <a:p>
            <a:pPr algn="ctr"/>
            <a:r>
              <a:rPr lang="en-IE" sz="5000" b="1" dirty="0" smtClean="0">
                <a:latin typeface="Garamond" pitchFamily="18" charset="0"/>
              </a:rPr>
              <a:t> Incoming </a:t>
            </a:r>
          </a:p>
          <a:p>
            <a:pPr algn="ctr"/>
            <a:r>
              <a:rPr lang="en-IE" sz="5000" b="1" dirty="0" smtClean="0">
                <a:latin typeface="Garamond" pitchFamily="18" charset="0"/>
              </a:rPr>
              <a:t>2021 / 2022</a:t>
            </a:r>
            <a:endParaRPr lang="en-IE" sz="5000" b="1" dirty="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Website and Twitter</a:t>
            </a:r>
            <a:endParaRPr lang="en-IE" b="1" dirty="0"/>
          </a:p>
        </p:txBody>
      </p:sp>
      <p:sp>
        <p:nvSpPr>
          <p:cNvPr id="3" name="Content Placeholder 2"/>
          <p:cNvSpPr>
            <a:spLocks noGrp="1"/>
          </p:cNvSpPr>
          <p:nvPr>
            <p:ph idx="1"/>
          </p:nvPr>
        </p:nvSpPr>
        <p:spPr/>
        <p:txBody>
          <a:bodyPr/>
          <a:lstStyle/>
          <a:p>
            <a:r>
              <a:rPr lang="en-GB" u="sng" dirty="0" smtClean="0"/>
              <a:t>School Website</a:t>
            </a:r>
            <a:endParaRPr lang="en-IE" dirty="0" smtClean="0"/>
          </a:p>
          <a:p>
            <a:r>
              <a:rPr lang="en-GB" dirty="0" smtClean="0"/>
              <a:t> Facebook page</a:t>
            </a:r>
            <a:endParaRPr lang="en-IE" dirty="0" smtClean="0"/>
          </a:p>
          <a:p>
            <a:r>
              <a:rPr lang="en-GB" dirty="0" smtClean="0"/>
              <a:t>The school Website can be found at </a:t>
            </a:r>
            <a:r>
              <a:rPr lang="en-GB" b="1" u="sng" dirty="0" smtClean="0">
                <a:solidFill>
                  <a:srgbClr val="FF0000"/>
                </a:solidFill>
                <a:hlinkClick r:id="rId2"/>
              </a:rPr>
              <a:t>www.presentationsecondarylistowel.ie</a:t>
            </a:r>
            <a:r>
              <a:rPr lang="en-GB" b="1" dirty="0" smtClean="0">
                <a:solidFill>
                  <a:srgbClr val="FF0000"/>
                </a:solidFill>
              </a:rPr>
              <a:t> </a:t>
            </a:r>
            <a:endParaRPr lang="en-IE" b="1" dirty="0" smtClean="0">
              <a:solidFill>
                <a:srgbClr val="FF0000"/>
              </a:solidFill>
            </a:endParaRPr>
          </a:p>
          <a:p>
            <a:r>
              <a:rPr lang="en-GB" dirty="0" smtClean="0"/>
              <a:t>The School Twitter account is </a:t>
            </a:r>
            <a:r>
              <a:rPr lang="en-GB" dirty="0" err="1" smtClean="0">
                <a:solidFill>
                  <a:srgbClr val="FF0000"/>
                </a:solidFill>
              </a:rPr>
              <a:t>pressec_pss</a:t>
            </a:r>
            <a:endParaRPr lang="en-IE"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6000" b="1" dirty="0" smtClean="0">
                <a:solidFill>
                  <a:srgbClr val="002060"/>
                </a:solidFill>
                <a:latin typeface="Garamond" pitchFamily="18" charset="0"/>
              </a:rPr>
              <a:t>Curriculum in First Year</a:t>
            </a:r>
            <a:endParaRPr lang="en-IE" sz="6000" b="1" dirty="0">
              <a:solidFill>
                <a:srgbClr val="002060"/>
              </a:solidFill>
              <a:latin typeface="Garamond" pitchFamily="18" charset="0"/>
            </a:endParaRPr>
          </a:p>
        </p:txBody>
      </p:sp>
      <p:sp>
        <p:nvSpPr>
          <p:cNvPr id="3" name="Content Placeholder 2"/>
          <p:cNvSpPr>
            <a:spLocks noGrp="1"/>
          </p:cNvSpPr>
          <p:nvPr>
            <p:ph idx="1"/>
          </p:nvPr>
        </p:nvSpPr>
        <p:spPr/>
        <p:txBody>
          <a:bodyPr>
            <a:normAutofit fontScale="77500" lnSpcReduction="20000"/>
          </a:bodyPr>
          <a:lstStyle/>
          <a:p>
            <a:r>
              <a:rPr lang="en-IE" sz="4000" b="1" dirty="0" smtClean="0">
                <a:latin typeface="Garamond" pitchFamily="18" charset="0"/>
              </a:rPr>
              <a:t>Irish				Home Economics</a:t>
            </a:r>
          </a:p>
          <a:p>
            <a:r>
              <a:rPr lang="en-IE" sz="4000" b="1" dirty="0" smtClean="0">
                <a:latin typeface="Garamond" pitchFamily="18" charset="0"/>
              </a:rPr>
              <a:t>English				Religious Ed. Exam</a:t>
            </a:r>
          </a:p>
          <a:p>
            <a:r>
              <a:rPr lang="en-IE" sz="4000" b="1" dirty="0" smtClean="0">
                <a:latin typeface="Garamond" pitchFamily="18" charset="0"/>
              </a:rPr>
              <a:t>Maths				CSPE</a:t>
            </a:r>
          </a:p>
          <a:p>
            <a:r>
              <a:rPr lang="en-IE" sz="4000" b="1" dirty="0" smtClean="0">
                <a:latin typeface="Garamond" pitchFamily="18" charset="0"/>
              </a:rPr>
              <a:t>History 				SPHE/Wellbeing</a:t>
            </a:r>
          </a:p>
          <a:p>
            <a:r>
              <a:rPr lang="en-IE" sz="4000" b="1" dirty="0" smtClean="0">
                <a:latin typeface="Garamond" pitchFamily="18" charset="0"/>
              </a:rPr>
              <a:t>Geography			Music</a:t>
            </a:r>
          </a:p>
          <a:p>
            <a:r>
              <a:rPr lang="en-IE" sz="4000" b="1" dirty="0" smtClean="0">
                <a:latin typeface="Garamond" pitchFamily="18" charset="0"/>
              </a:rPr>
              <a:t>French				I.T.</a:t>
            </a:r>
          </a:p>
          <a:p>
            <a:r>
              <a:rPr lang="en-IE" sz="4000" b="1" dirty="0" smtClean="0">
                <a:latin typeface="Garamond" pitchFamily="18" charset="0"/>
              </a:rPr>
              <a:t>German				P.E.</a:t>
            </a:r>
          </a:p>
          <a:p>
            <a:r>
              <a:rPr lang="en-IE" sz="4000" b="1" dirty="0" smtClean="0">
                <a:latin typeface="Garamond" pitchFamily="18" charset="0"/>
              </a:rPr>
              <a:t>Business				Art</a:t>
            </a:r>
          </a:p>
          <a:p>
            <a:r>
              <a:rPr lang="en-IE" sz="4000" b="1" dirty="0" smtClean="0">
                <a:latin typeface="Garamond" pitchFamily="18" charset="0"/>
              </a:rPr>
              <a:t>Science                               Technical Graphics</a:t>
            </a:r>
            <a:endParaRPr lang="en-IE" sz="4000" b="1" dirty="0">
              <a:latin typeface="Garamond"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8229600" cy="1143000"/>
          </a:xfrm>
        </p:spPr>
        <p:txBody>
          <a:bodyPr>
            <a:normAutofit fontScale="90000"/>
          </a:bodyPr>
          <a:lstStyle/>
          <a:p>
            <a:pPr algn="ctr"/>
            <a:r>
              <a:rPr lang="en-IE" sz="5400" b="1" dirty="0">
                <a:solidFill>
                  <a:srgbClr val="FF0000"/>
                </a:solidFill>
                <a:latin typeface="Garamond" pitchFamily="18" charset="0"/>
              </a:rPr>
              <a:t>Subject Sampling</a:t>
            </a:r>
            <a:r>
              <a:rPr lang="en-IE" sz="5400" b="1" dirty="0">
                <a:solidFill>
                  <a:srgbClr val="002060"/>
                </a:solidFill>
                <a:latin typeface="Garamond" pitchFamily="18" charset="0"/>
              </a:rPr>
              <a:t/>
            </a:r>
            <a:br>
              <a:rPr lang="en-IE" sz="5400" b="1" dirty="0">
                <a:solidFill>
                  <a:srgbClr val="002060"/>
                </a:solidFill>
                <a:latin typeface="Garamond" pitchFamily="18" charset="0"/>
              </a:rPr>
            </a:br>
            <a:r>
              <a:rPr lang="en-IE" sz="4900" b="1" dirty="0" smtClean="0">
                <a:solidFill>
                  <a:srgbClr val="002060"/>
                </a:solidFill>
                <a:latin typeface="Garamond" pitchFamily="18" charset="0"/>
              </a:rPr>
              <a:t>Decision end of September  2021</a:t>
            </a:r>
            <a:endParaRPr lang="en-IE" dirty="0"/>
          </a:p>
        </p:txBody>
      </p:sp>
      <p:sp>
        <p:nvSpPr>
          <p:cNvPr id="3" name="Content Placeholder 2"/>
          <p:cNvSpPr>
            <a:spLocks noGrp="1"/>
          </p:cNvSpPr>
          <p:nvPr>
            <p:ph idx="1"/>
          </p:nvPr>
        </p:nvSpPr>
        <p:spPr/>
        <p:txBody>
          <a:bodyPr/>
          <a:lstStyle/>
          <a:p>
            <a:pPr marL="0" indent="0">
              <a:buNone/>
            </a:pPr>
            <a:r>
              <a:rPr lang="en-IE" dirty="0">
                <a:solidFill>
                  <a:srgbClr val="00B050"/>
                </a:solidFill>
              </a:rPr>
              <a:t>Choose a language</a:t>
            </a:r>
          </a:p>
          <a:p>
            <a:r>
              <a:rPr lang="en-IE" dirty="0">
                <a:solidFill>
                  <a:srgbClr val="00B050"/>
                </a:solidFill>
              </a:rPr>
              <a:t>German/French</a:t>
            </a:r>
          </a:p>
          <a:p>
            <a:pPr marL="0" indent="0">
              <a:buNone/>
            </a:pPr>
            <a:r>
              <a:rPr lang="en-IE" dirty="0"/>
              <a:t>and </a:t>
            </a:r>
            <a:r>
              <a:rPr lang="en-IE" dirty="0">
                <a:solidFill>
                  <a:srgbClr val="7030A0"/>
                </a:solidFill>
              </a:rPr>
              <a:t>3 of the following</a:t>
            </a:r>
          </a:p>
          <a:p>
            <a:r>
              <a:rPr lang="en-IE" dirty="0">
                <a:solidFill>
                  <a:srgbClr val="7030A0"/>
                </a:solidFill>
              </a:rPr>
              <a:t>Business </a:t>
            </a:r>
          </a:p>
          <a:p>
            <a:r>
              <a:rPr lang="en-IE" dirty="0">
                <a:solidFill>
                  <a:srgbClr val="7030A0"/>
                </a:solidFill>
              </a:rPr>
              <a:t> Art</a:t>
            </a:r>
          </a:p>
          <a:p>
            <a:r>
              <a:rPr lang="en-IE" dirty="0">
                <a:solidFill>
                  <a:srgbClr val="7030A0"/>
                </a:solidFill>
              </a:rPr>
              <a:t>Home Economics </a:t>
            </a:r>
          </a:p>
          <a:p>
            <a:r>
              <a:rPr lang="en-IE" dirty="0">
                <a:solidFill>
                  <a:srgbClr val="7030A0"/>
                </a:solidFill>
              </a:rPr>
              <a:t>Science</a:t>
            </a:r>
          </a:p>
          <a:p>
            <a:r>
              <a:rPr lang="en-IE" dirty="0">
                <a:solidFill>
                  <a:srgbClr val="7030A0"/>
                </a:solidFill>
              </a:rPr>
              <a:t>Technical Graphics</a:t>
            </a:r>
          </a:p>
          <a:p>
            <a:r>
              <a:rPr lang="en-IE" dirty="0">
                <a:solidFill>
                  <a:srgbClr val="7030A0"/>
                </a:solidFill>
              </a:rPr>
              <a:t>Music</a:t>
            </a:r>
          </a:p>
          <a:p>
            <a:endParaRPr lang="en-IE" dirty="0"/>
          </a:p>
        </p:txBody>
      </p:sp>
    </p:spTree>
    <p:extLst>
      <p:ext uri="{BB962C8B-B14F-4D97-AF65-F5344CB8AC3E}">
        <p14:creationId xmlns:p14="http://schemas.microsoft.com/office/powerpoint/2010/main" val="362487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Subject Choice Form </a:t>
            </a:r>
            <a:br>
              <a:rPr lang="en-GB" b="1" dirty="0" smtClean="0"/>
            </a:br>
            <a:r>
              <a:rPr lang="en-GB" b="1" dirty="0" smtClean="0"/>
              <a:t>September 2021</a:t>
            </a:r>
            <a:endParaRPr lang="en-IE" b="1" dirty="0"/>
          </a:p>
        </p:txBody>
      </p:sp>
      <p:pic>
        <p:nvPicPr>
          <p:cNvPr id="4" name="Content Placeholder 3"/>
          <p:cNvPicPr>
            <a:picLocks noGrp="1" noChangeAspect="1"/>
          </p:cNvPicPr>
          <p:nvPr>
            <p:ph idx="1"/>
          </p:nvPr>
        </p:nvPicPr>
        <p:blipFill>
          <a:blip r:embed="rId2"/>
          <a:stretch>
            <a:fillRect/>
          </a:stretch>
        </p:blipFill>
        <p:spPr>
          <a:xfrm>
            <a:off x="2684348" y="1935163"/>
            <a:ext cx="3775303" cy="4389437"/>
          </a:xfrm>
          <a:prstGeom prst="rect">
            <a:avLst/>
          </a:prstGeom>
        </p:spPr>
      </p:pic>
    </p:spTree>
    <p:extLst>
      <p:ext uri="{BB962C8B-B14F-4D97-AF65-F5344CB8AC3E}">
        <p14:creationId xmlns:p14="http://schemas.microsoft.com/office/powerpoint/2010/main" val="181359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Microsoft Teams </a:t>
            </a:r>
            <a:endParaRPr lang="en-IE" b="1" dirty="0"/>
          </a:p>
        </p:txBody>
      </p:sp>
      <p:pic>
        <p:nvPicPr>
          <p:cNvPr id="4" name="Content Placeholder 3"/>
          <p:cNvPicPr>
            <a:picLocks noGrp="1" noChangeAspect="1"/>
          </p:cNvPicPr>
          <p:nvPr>
            <p:ph idx="1"/>
          </p:nvPr>
        </p:nvPicPr>
        <p:blipFill>
          <a:blip r:embed="rId2"/>
          <a:stretch>
            <a:fillRect/>
          </a:stretch>
        </p:blipFill>
        <p:spPr>
          <a:xfrm>
            <a:off x="2051720" y="2564904"/>
            <a:ext cx="4745732" cy="1466850"/>
          </a:xfrm>
          <a:prstGeom prst="rect">
            <a:avLst/>
          </a:prstGeom>
        </p:spPr>
      </p:pic>
      <p:pic>
        <p:nvPicPr>
          <p:cNvPr id="5" name="Picture 4"/>
          <p:cNvPicPr>
            <a:picLocks noChangeAspect="1"/>
          </p:cNvPicPr>
          <p:nvPr/>
        </p:nvPicPr>
        <p:blipFill>
          <a:blip r:embed="rId3"/>
          <a:stretch>
            <a:fillRect/>
          </a:stretch>
        </p:blipFill>
        <p:spPr>
          <a:xfrm>
            <a:off x="2339752" y="4221088"/>
            <a:ext cx="4457700" cy="2061542"/>
          </a:xfrm>
          <a:prstGeom prst="rect">
            <a:avLst/>
          </a:prstGeom>
        </p:spPr>
      </p:pic>
    </p:spTree>
    <p:extLst>
      <p:ext uri="{BB962C8B-B14F-4D97-AF65-F5344CB8AC3E}">
        <p14:creationId xmlns:p14="http://schemas.microsoft.com/office/powerpoint/2010/main" val="2836597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New Junior Cycle</a:t>
            </a:r>
            <a:endParaRPr lang="en-IE" dirty="0"/>
          </a:p>
        </p:txBody>
      </p:sp>
      <p:sp>
        <p:nvSpPr>
          <p:cNvPr id="3" name="Content Placeholder 2"/>
          <p:cNvSpPr>
            <a:spLocks noGrp="1"/>
          </p:cNvSpPr>
          <p:nvPr>
            <p:ph idx="1"/>
          </p:nvPr>
        </p:nvSpPr>
        <p:spPr/>
        <p:txBody>
          <a:bodyPr/>
          <a:lstStyle/>
          <a:p>
            <a:r>
              <a:rPr lang="en-IE" b="1" dirty="0"/>
              <a:t>New Junior Cycle                         10 subjects</a:t>
            </a:r>
            <a:endParaRPr lang="en-IE" dirty="0"/>
          </a:p>
          <a:p>
            <a:pPr lvl="0"/>
            <a:r>
              <a:rPr lang="en-IE" dirty="0" smtClean="0"/>
              <a:t>Wellbeing </a:t>
            </a:r>
            <a:endParaRPr lang="en-IE" dirty="0"/>
          </a:p>
          <a:p>
            <a:pPr marL="0" indent="0">
              <a:buNone/>
            </a:pPr>
            <a:endParaRPr lang="en-IE" dirty="0"/>
          </a:p>
          <a:p>
            <a:pPr marL="0" indent="0">
              <a:buNone/>
            </a:pPr>
            <a:r>
              <a:rPr lang="en-IE" b="1" dirty="0" smtClean="0">
                <a:solidFill>
                  <a:srgbClr val="FF0000"/>
                </a:solidFill>
              </a:rPr>
              <a:t>LP 2 Programme  </a:t>
            </a:r>
            <a:endParaRPr lang="en-IE" b="1" dirty="0">
              <a:solidFill>
                <a:srgbClr val="FF0000"/>
              </a:solidFill>
            </a:endParaRPr>
          </a:p>
          <a:p>
            <a:endParaRPr lang="en-IE" dirty="0"/>
          </a:p>
        </p:txBody>
      </p:sp>
      <p:pic>
        <p:nvPicPr>
          <p:cNvPr id="4" name="Picture 3"/>
          <p:cNvPicPr>
            <a:picLocks noChangeAspect="1"/>
          </p:cNvPicPr>
          <p:nvPr/>
        </p:nvPicPr>
        <p:blipFill>
          <a:blip r:embed="rId2"/>
          <a:stretch>
            <a:fillRect/>
          </a:stretch>
        </p:blipFill>
        <p:spPr>
          <a:xfrm>
            <a:off x="2987825" y="3789040"/>
            <a:ext cx="5976664" cy="2535560"/>
          </a:xfrm>
          <a:prstGeom prst="rect">
            <a:avLst/>
          </a:prstGeom>
        </p:spPr>
      </p:pic>
    </p:spTree>
    <p:extLst>
      <p:ext uri="{BB962C8B-B14F-4D97-AF65-F5344CB8AC3E}">
        <p14:creationId xmlns:p14="http://schemas.microsoft.com/office/powerpoint/2010/main" val="4043371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New Junior Cycle</a:t>
            </a:r>
          </a:p>
        </p:txBody>
      </p:sp>
      <p:sp>
        <p:nvSpPr>
          <p:cNvPr id="3" name="Content Placeholder 2"/>
          <p:cNvSpPr>
            <a:spLocks noGrp="1"/>
          </p:cNvSpPr>
          <p:nvPr>
            <p:ph idx="1"/>
          </p:nvPr>
        </p:nvSpPr>
        <p:spPr/>
        <p:txBody>
          <a:bodyPr/>
          <a:lstStyle/>
          <a:p>
            <a:r>
              <a:rPr lang="en-IE" dirty="0" smtClean="0"/>
              <a:t>Classroom Based </a:t>
            </a:r>
            <a:r>
              <a:rPr lang="en-IE" dirty="0" err="1" smtClean="0"/>
              <a:t>Asessments</a:t>
            </a:r>
            <a:endParaRPr lang="en-IE" dirty="0"/>
          </a:p>
          <a:p>
            <a:endParaRPr lang="en-IE" dirty="0"/>
          </a:p>
        </p:txBody>
      </p:sp>
      <p:pic>
        <p:nvPicPr>
          <p:cNvPr id="4" name="Picture 3"/>
          <p:cNvPicPr>
            <a:picLocks noChangeAspect="1"/>
          </p:cNvPicPr>
          <p:nvPr/>
        </p:nvPicPr>
        <p:blipFill>
          <a:blip r:embed="rId2"/>
          <a:stretch>
            <a:fillRect/>
          </a:stretch>
        </p:blipFill>
        <p:spPr>
          <a:xfrm>
            <a:off x="-3048000" y="-857250"/>
            <a:ext cx="15240000" cy="8572500"/>
          </a:xfrm>
          <a:prstGeom prst="rect">
            <a:avLst/>
          </a:prstGeom>
        </p:spPr>
      </p:pic>
    </p:spTree>
    <p:extLst>
      <p:ext uri="{BB962C8B-B14F-4D97-AF65-F5344CB8AC3E}">
        <p14:creationId xmlns:p14="http://schemas.microsoft.com/office/powerpoint/2010/main" val="2070637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Engaging Parents with JC</a:t>
            </a:r>
            <a:endParaRPr lang="en-IE" dirty="0"/>
          </a:p>
        </p:txBody>
      </p:sp>
      <p:pic>
        <p:nvPicPr>
          <p:cNvPr id="4" name="Content Placeholder 3"/>
          <p:cNvPicPr>
            <a:picLocks noGrp="1" noChangeAspect="1"/>
          </p:cNvPicPr>
          <p:nvPr>
            <p:ph idx="1"/>
          </p:nvPr>
        </p:nvPicPr>
        <p:blipFill>
          <a:blip r:embed="rId2"/>
          <a:stretch>
            <a:fillRect/>
          </a:stretch>
        </p:blipFill>
        <p:spPr>
          <a:xfrm>
            <a:off x="1442432" y="1935163"/>
            <a:ext cx="6259136" cy="4389437"/>
          </a:xfrm>
          <a:prstGeom prst="rect">
            <a:avLst/>
          </a:prstGeom>
        </p:spPr>
      </p:pic>
    </p:spTree>
    <p:extLst>
      <p:ext uri="{BB962C8B-B14F-4D97-AF65-F5344CB8AC3E}">
        <p14:creationId xmlns:p14="http://schemas.microsoft.com/office/powerpoint/2010/main" val="427114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Jct.ie </a:t>
            </a:r>
            <a:r>
              <a:rPr lang="en-GB" sz="3200" dirty="0" smtClean="0"/>
              <a:t>click on Leadership, click on resources</a:t>
            </a:r>
            <a:endParaRPr lang="en-IE" dirty="0"/>
          </a:p>
        </p:txBody>
      </p:sp>
      <p:pic>
        <p:nvPicPr>
          <p:cNvPr id="4" name="Content Placeholder 3"/>
          <p:cNvPicPr>
            <a:picLocks noGrp="1" noChangeAspect="1"/>
          </p:cNvPicPr>
          <p:nvPr>
            <p:ph idx="1"/>
          </p:nvPr>
        </p:nvPicPr>
        <p:blipFill>
          <a:blip r:embed="rId2"/>
          <a:stretch>
            <a:fillRect/>
          </a:stretch>
        </p:blipFill>
        <p:spPr>
          <a:xfrm>
            <a:off x="457200" y="2146726"/>
            <a:ext cx="8229600" cy="3966310"/>
          </a:xfrm>
          <a:prstGeom prst="rect">
            <a:avLst/>
          </a:prstGeom>
        </p:spPr>
      </p:pic>
    </p:spTree>
    <p:extLst>
      <p:ext uri="{BB962C8B-B14F-4D97-AF65-F5344CB8AC3E}">
        <p14:creationId xmlns:p14="http://schemas.microsoft.com/office/powerpoint/2010/main" val="107792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Resources</a:t>
            </a:r>
            <a:endParaRPr lang="en-IE" dirty="0"/>
          </a:p>
        </p:txBody>
      </p:sp>
      <p:sp>
        <p:nvSpPr>
          <p:cNvPr id="3" name="Content Placeholder 2"/>
          <p:cNvSpPr>
            <a:spLocks noGrp="1"/>
          </p:cNvSpPr>
          <p:nvPr>
            <p:ph idx="1"/>
          </p:nvPr>
        </p:nvSpPr>
        <p:spPr/>
        <p:txBody>
          <a:bodyPr>
            <a:normAutofit lnSpcReduction="10000"/>
          </a:bodyPr>
          <a:lstStyle/>
          <a:p>
            <a:pPr marL="0" indent="0">
              <a:buNone/>
            </a:pPr>
            <a:endParaRPr lang="en-IE" dirty="0" smtClean="0"/>
          </a:p>
          <a:p>
            <a:pPr marL="0" indent="0">
              <a:buNone/>
            </a:pPr>
            <a:endParaRPr lang="en-IE" dirty="0"/>
          </a:p>
          <a:p>
            <a:pPr marL="0" indent="0" algn="ctr">
              <a:buNone/>
            </a:pPr>
            <a:r>
              <a:rPr lang="en-IE" sz="9600" b="1" dirty="0" smtClean="0"/>
              <a:t>jct.ie</a:t>
            </a:r>
          </a:p>
          <a:p>
            <a:pPr marL="0" indent="0" algn="ctr">
              <a:buNone/>
            </a:pPr>
            <a:r>
              <a:rPr lang="en-IE" sz="9600" b="1" dirty="0" smtClean="0"/>
              <a:t>ncca.ie</a:t>
            </a:r>
            <a:endParaRPr lang="en-IE" sz="9600" b="1" dirty="0"/>
          </a:p>
        </p:txBody>
      </p:sp>
    </p:spTree>
    <p:extLst>
      <p:ext uri="{BB962C8B-B14F-4D97-AF65-F5344CB8AC3E}">
        <p14:creationId xmlns:p14="http://schemas.microsoft.com/office/powerpoint/2010/main" val="39587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7200" b="1" dirty="0" smtClean="0">
                <a:solidFill>
                  <a:srgbClr val="002060"/>
                </a:solidFill>
                <a:latin typeface="Garamond" pitchFamily="18" charset="0"/>
              </a:rPr>
              <a:t>Mission  Statement</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fontScale="85000" lnSpcReduction="20000"/>
          </a:bodyPr>
          <a:lstStyle/>
          <a:p>
            <a:r>
              <a:rPr lang="en-IE" sz="2000" b="1" dirty="0" smtClean="0"/>
              <a:t>MISSION STATEMENT</a:t>
            </a:r>
            <a:endParaRPr lang="en-IE" sz="2000" dirty="0" smtClean="0"/>
          </a:p>
          <a:p>
            <a:r>
              <a:rPr lang="en-IE" sz="2000" dirty="0" smtClean="0"/>
              <a:t> </a:t>
            </a:r>
            <a:r>
              <a:rPr lang="en-IE" sz="2000" b="1" dirty="0" smtClean="0"/>
              <a:t>Ours is a Presentation Secondary School, inspired by the vision of </a:t>
            </a:r>
            <a:r>
              <a:rPr lang="en-IE" sz="2000" b="1" dirty="0" err="1" smtClean="0"/>
              <a:t>Nano</a:t>
            </a:r>
            <a:r>
              <a:rPr lang="en-IE" sz="2000" b="1" dirty="0" smtClean="0"/>
              <a:t> Nagle, and in response to her we welcome and cherish girls irrespective of ability or background.</a:t>
            </a:r>
            <a:endParaRPr lang="en-IE" sz="2000" dirty="0" smtClean="0"/>
          </a:p>
          <a:p>
            <a:r>
              <a:rPr lang="en-IE" sz="2000" b="1" dirty="0" smtClean="0"/>
              <a:t> </a:t>
            </a:r>
            <a:endParaRPr lang="en-IE" sz="2000" dirty="0" smtClean="0"/>
          </a:p>
          <a:p>
            <a:r>
              <a:rPr lang="en-IE" sz="2000" b="1" dirty="0" smtClean="0"/>
              <a:t>We aim to develop a vibrant community of Pupils, Staff, Parents, and Management, based on Gospel values such as justice, truth and honesty, in accordance with the ethos of the school and our agreed Code of Discipline and conduct.</a:t>
            </a:r>
            <a:endParaRPr lang="en-IE" sz="2000" dirty="0" smtClean="0"/>
          </a:p>
          <a:p>
            <a:r>
              <a:rPr lang="en-IE" sz="2000" b="1" dirty="0" smtClean="0"/>
              <a:t> </a:t>
            </a:r>
            <a:endParaRPr lang="en-IE" sz="2000" dirty="0" smtClean="0"/>
          </a:p>
          <a:p>
            <a:r>
              <a:rPr lang="en-IE" sz="2000" b="1" dirty="0" smtClean="0"/>
              <a:t>We aim to assist in the development of the full potential of each girl in a pleasant and safe environment, where the dignity of each member of the School community is recognised, affirmed and valued.</a:t>
            </a:r>
            <a:endParaRPr lang="en-IE" sz="2000" dirty="0" smtClean="0"/>
          </a:p>
          <a:p>
            <a:r>
              <a:rPr lang="en-IE" sz="2000" b="1" dirty="0" smtClean="0"/>
              <a:t> </a:t>
            </a:r>
            <a:endParaRPr lang="en-IE" sz="2000" dirty="0" smtClean="0"/>
          </a:p>
          <a:p>
            <a:r>
              <a:rPr lang="en-IE" sz="2000" b="1" dirty="0" smtClean="0"/>
              <a:t>We aim to awaken our girls to their true dignity and role as women in present day society. Inspired by these values we dedicate ourselves to the continual development of our Presentation School.</a:t>
            </a:r>
            <a:endParaRPr lang="en-IE" sz="2000" dirty="0" smtClean="0"/>
          </a:p>
          <a:p>
            <a:pPr algn="ctr">
              <a:buNone/>
            </a:pPr>
            <a:endParaRPr lang="en-IE"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7200" b="1" dirty="0" smtClean="0">
                <a:solidFill>
                  <a:srgbClr val="002060"/>
                </a:solidFill>
                <a:latin typeface="Garamond" pitchFamily="18" charset="0"/>
              </a:rPr>
              <a:t>Uniform</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lnSpcReduction="10000"/>
          </a:bodyPr>
          <a:lstStyle/>
          <a:p>
            <a:r>
              <a:rPr lang="en-IE" sz="4400" b="1" dirty="0" smtClean="0">
                <a:latin typeface="Garamond" pitchFamily="18" charset="0"/>
              </a:rPr>
              <a:t>Uniform available in the town – Irish sourced/ good quality.</a:t>
            </a:r>
          </a:p>
          <a:p>
            <a:r>
              <a:rPr lang="en-IE" sz="4400" b="1" dirty="0" smtClean="0">
                <a:latin typeface="Garamond" pitchFamily="18" charset="0"/>
              </a:rPr>
              <a:t>Brown Trousers / Brown Skirt</a:t>
            </a:r>
          </a:p>
          <a:p>
            <a:r>
              <a:rPr lang="en-IE" sz="4400" b="1" dirty="0" smtClean="0">
                <a:latin typeface="Garamond" pitchFamily="18" charset="0"/>
              </a:rPr>
              <a:t> Shirt</a:t>
            </a:r>
          </a:p>
          <a:p>
            <a:r>
              <a:rPr lang="en-IE" sz="4400" b="1" dirty="0" smtClean="0">
                <a:latin typeface="Garamond" pitchFamily="18" charset="0"/>
              </a:rPr>
              <a:t>Brown V neck jumper</a:t>
            </a:r>
          </a:p>
          <a:p>
            <a:r>
              <a:rPr lang="en-IE" sz="4400" b="1" dirty="0" smtClean="0">
                <a:latin typeface="Garamond" pitchFamily="18" charset="0"/>
              </a:rPr>
              <a:t>Black or Brown Shoes    </a:t>
            </a:r>
          </a:p>
          <a:p>
            <a:endParaRPr lang="en-IE" sz="4400" b="1" dirty="0">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Purchasing of Uniform</a:t>
            </a:r>
            <a:endParaRPr lang="en-IE" dirty="0"/>
          </a:p>
        </p:txBody>
      </p:sp>
      <p:sp>
        <p:nvSpPr>
          <p:cNvPr id="3" name="Content Placeholder 2"/>
          <p:cNvSpPr>
            <a:spLocks noGrp="1"/>
          </p:cNvSpPr>
          <p:nvPr>
            <p:ph idx="1"/>
          </p:nvPr>
        </p:nvSpPr>
        <p:spPr/>
        <p:txBody>
          <a:bodyPr/>
          <a:lstStyle/>
          <a:p>
            <a:r>
              <a:rPr lang="en-GB" dirty="0" smtClean="0"/>
              <a:t>June – August Ground floor Shop</a:t>
            </a:r>
          </a:p>
          <a:p>
            <a:r>
              <a:rPr lang="en-GB" dirty="0" smtClean="0"/>
              <a:t>Facebook - School uniforms at </a:t>
            </a:r>
            <a:r>
              <a:rPr lang="en-GB" smtClean="0"/>
              <a:t>utopia boutique</a:t>
            </a:r>
            <a:endParaRPr lang="en-IE" dirty="0"/>
          </a:p>
        </p:txBody>
      </p:sp>
      <p:pic>
        <p:nvPicPr>
          <p:cNvPr id="5" name="Picture 4"/>
          <p:cNvPicPr>
            <a:picLocks noChangeAspect="1"/>
          </p:cNvPicPr>
          <p:nvPr/>
        </p:nvPicPr>
        <p:blipFill>
          <a:blip r:embed="rId2"/>
          <a:stretch>
            <a:fillRect/>
          </a:stretch>
        </p:blipFill>
        <p:spPr>
          <a:xfrm>
            <a:off x="899592" y="3068960"/>
            <a:ext cx="6600825" cy="1628775"/>
          </a:xfrm>
          <a:prstGeom prst="rect">
            <a:avLst/>
          </a:prstGeom>
        </p:spPr>
      </p:pic>
    </p:spTree>
    <p:extLst>
      <p:ext uri="{BB962C8B-B14F-4D97-AF65-F5344CB8AC3E}">
        <p14:creationId xmlns:p14="http://schemas.microsoft.com/office/powerpoint/2010/main" val="3586369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6000" b="1" dirty="0" smtClean="0">
                <a:solidFill>
                  <a:srgbClr val="002060"/>
                </a:solidFill>
                <a:latin typeface="Garamond" pitchFamily="18" charset="0"/>
              </a:rPr>
              <a:t>Behaviour Management</a:t>
            </a:r>
            <a:endParaRPr lang="en-IE" sz="6000" b="1" dirty="0">
              <a:solidFill>
                <a:srgbClr val="002060"/>
              </a:solidFill>
              <a:latin typeface="Garamond" pitchFamily="18" charset="0"/>
            </a:endParaRPr>
          </a:p>
        </p:txBody>
      </p:sp>
      <p:sp>
        <p:nvSpPr>
          <p:cNvPr id="3" name="Content Placeholder 2"/>
          <p:cNvSpPr>
            <a:spLocks noGrp="1"/>
          </p:cNvSpPr>
          <p:nvPr>
            <p:ph idx="1"/>
          </p:nvPr>
        </p:nvSpPr>
        <p:spPr/>
        <p:txBody>
          <a:bodyPr>
            <a:normAutofit lnSpcReduction="10000"/>
          </a:bodyPr>
          <a:lstStyle/>
          <a:p>
            <a:r>
              <a:rPr lang="en-IE" sz="2400" b="1" dirty="0" smtClean="0">
                <a:latin typeface="Garamond" pitchFamily="18" charset="0"/>
              </a:rPr>
              <a:t>Review of Code of Behaviour    6 POINTS</a:t>
            </a:r>
          </a:p>
          <a:p>
            <a:r>
              <a:rPr lang="en-IE" sz="2400" b="1" dirty="0" smtClean="0">
                <a:solidFill>
                  <a:srgbClr val="FF0000"/>
                </a:solidFill>
                <a:latin typeface="Garamond" pitchFamily="18" charset="0"/>
              </a:rPr>
              <a:t>Positive Affirmation </a:t>
            </a:r>
            <a:r>
              <a:rPr lang="en-IE" sz="2400" b="1" dirty="0" smtClean="0">
                <a:latin typeface="Garamond" pitchFamily="18" charset="0"/>
              </a:rPr>
              <a:t>– Merit Stamps / Merit Cards</a:t>
            </a:r>
          </a:p>
          <a:p>
            <a:r>
              <a:rPr lang="en-IE" sz="2400" b="1" dirty="0" smtClean="0">
                <a:latin typeface="Garamond" pitchFamily="18" charset="0"/>
              </a:rPr>
              <a:t>Behaviour Acceptance Form</a:t>
            </a:r>
          </a:p>
          <a:p>
            <a:r>
              <a:rPr lang="en-IE" sz="2400" b="1" dirty="0" smtClean="0">
                <a:latin typeface="Garamond" pitchFamily="18" charset="0"/>
              </a:rPr>
              <a:t>Request for permission to leave school – Use the school app </a:t>
            </a:r>
            <a:r>
              <a:rPr lang="en-IE" sz="2400" b="1" dirty="0" smtClean="0">
                <a:solidFill>
                  <a:srgbClr val="FF0000"/>
                </a:solidFill>
                <a:latin typeface="Garamond" pitchFamily="18" charset="0"/>
              </a:rPr>
              <a:t>Parents must be seen outside</a:t>
            </a:r>
          </a:p>
          <a:p>
            <a:r>
              <a:rPr lang="en-IE" sz="2400" b="1" dirty="0" smtClean="0">
                <a:latin typeface="Garamond" pitchFamily="18" charset="0"/>
              </a:rPr>
              <a:t>Students arriving late to school – sign in at the office</a:t>
            </a:r>
          </a:p>
          <a:p>
            <a:r>
              <a:rPr lang="en-IE" sz="2400" b="1" dirty="0" smtClean="0">
                <a:latin typeface="Garamond" pitchFamily="18" charset="0"/>
              </a:rPr>
              <a:t>Attendance - Absence notes               </a:t>
            </a:r>
            <a:r>
              <a:rPr lang="en-IE" sz="2400" b="1" dirty="0" smtClean="0">
                <a:solidFill>
                  <a:srgbClr val="FF0066"/>
                </a:solidFill>
                <a:latin typeface="Garamond" pitchFamily="18" charset="0"/>
              </a:rPr>
              <a:t>School App</a:t>
            </a:r>
          </a:p>
          <a:p>
            <a:r>
              <a:rPr lang="en-IE" sz="2400" b="1" dirty="0" smtClean="0">
                <a:latin typeface="Garamond" pitchFamily="18" charset="0"/>
              </a:rPr>
              <a:t>Punctuality </a:t>
            </a:r>
          </a:p>
          <a:p>
            <a:r>
              <a:rPr lang="en-IE" sz="2400" b="1" dirty="0" smtClean="0">
                <a:latin typeface="Garamond" pitchFamily="18" charset="0"/>
              </a:rPr>
              <a:t>Acceptable Use Policy (AUP)   </a:t>
            </a:r>
            <a:r>
              <a:rPr lang="en-IE" sz="2400" b="1" dirty="0" smtClean="0">
                <a:solidFill>
                  <a:srgbClr val="C00000"/>
                </a:solidFill>
                <a:latin typeface="Garamond" pitchFamily="18" charset="0"/>
              </a:rPr>
              <a:t>Social media activity outside school hours</a:t>
            </a:r>
          </a:p>
          <a:p>
            <a:r>
              <a:rPr lang="en-IE" sz="2400" b="1" dirty="0" smtClean="0">
                <a:latin typeface="Garamond" pitchFamily="18" charset="0"/>
              </a:rPr>
              <a:t>Anti Bullying Policy</a:t>
            </a:r>
          </a:p>
          <a:p>
            <a:endParaRPr lang="en-IE" sz="3000" b="1" dirty="0" smtClean="0">
              <a:latin typeface="Garamond" pitchFamily="18" charset="0"/>
            </a:endParaRPr>
          </a:p>
          <a:p>
            <a:endParaRPr lang="en-IE" sz="3000" b="1" dirty="0" smtClean="0">
              <a:latin typeface="Garamond" pitchFamily="18" charset="0"/>
            </a:endParaRPr>
          </a:p>
          <a:p>
            <a:endParaRPr lang="en-IE" sz="4400" b="1" dirty="0">
              <a:latin typeface="Garamond"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Mobile Phones</a:t>
            </a:r>
            <a:endParaRPr lang="en-IE" b="1" dirty="0"/>
          </a:p>
        </p:txBody>
      </p:sp>
      <p:sp>
        <p:nvSpPr>
          <p:cNvPr id="3" name="Content Placeholder 2"/>
          <p:cNvSpPr>
            <a:spLocks noGrp="1"/>
          </p:cNvSpPr>
          <p:nvPr>
            <p:ph idx="1"/>
          </p:nvPr>
        </p:nvSpPr>
        <p:spPr/>
        <p:txBody>
          <a:bodyPr>
            <a:normAutofit fontScale="77500" lnSpcReduction="20000"/>
          </a:bodyPr>
          <a:lstStyle/>
          <a:p>
            <a:r>
              <a:rPr lang="en-IE" b="1" dirty="0"/>
              <a:t>‘The possession and/ or use of mobile phones at any time during the school day or on the school grounds or within the school building is prohibited’.</a:t>
            </a:r>
            <a:endParaRPr lang="en-IE" dirty="0"/>
          </a:p>
          <a:p>
            <a:r>
              <a:rPr lang="en-IE" dirty="0"/>
              <a:t>2.13.4		 In the event of a student refusing to hand up her phone she will be withdrawn from class.  Her parents will be immediately sent for. A refusal to hand over a phone may will lead to detention or suspension depending on the student behaviour</a:t>
            </a:r>
          </a:p>
          <a:p>
            <a:r>
              <a:rPr lang="en-IE" dirty="0"/>
              <a:t>Mobile Phones / Electronic Equipment </a:t>
            </a:r>
          </a:p>
          <a:p>
            <a:r>
              <a:rPr lang="en-IE" dirty="0"/>
              <a:t>• </a:t>
            </a:r>
            <a:r>
              <a:rPr lang="en-IE" b="1" dirty="0">
                <a:solidFill>
                  <a:srgbClr val="FF0000"/>
                </a:solidFill>
              </a:rPr>
              <a:t>Mobile phones must be switched off and placed in lockers or school bags as soon as students arrive in school every morning. </a:t>
            </a:r>
          </a:p>
          <a:p>
            <a:r>
              <a:rPr lang="en-IE" dirty="0"/>
              <a:t>• Phones MUST remain in lockers or school bags until the end of the school day. </a:t>
            </a:r>
          </a:p>
          <a:p>
            <a:r>
              <a:rPr lang="en-IE" dirty="0"/>
              <a:t>• Students MUST NOT use their phone and/or have their phone on their person during the school day.</a:t>
            </a:r>
          </a:p>
          <a:p>
            <a:r>
              <a:rPr lang="en-IE" dirty="0"/>
              <a:t> • Students in breach of this rule will have their phone confiscated until the end of the school day.</a:t>
            </a:r>
          </a:p>
          <a:p>
            <a:endParaRPr lang="en-I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8368"/>
          </a:xfrm>
        </p:spPr>
        <p:txBody>
          <a:bodyPr>
            <a:normAutofit fontScale="90000"/>
          </a:bodyPr>
          <a:lstStyle/>
          <a:p>
            <a:r>
              <a:rPr lang="en-GB" dirty="0" smtClean="0"/>
              <a:t> </a:t>
            </a:r>
            <a:r>
              <a:rPr lang="en-IE" dirty="0" smtClean="0"/>
              <a:t/>
            </a:r>
            <a:br>
              <a:rPr lang="en-IE" dirty="0" smtClean="0"/>
            </a:br>
            <a:endParaRPr lang="en-IE" dirty="0"/>
          </a:p>
        </p:txBody>
      </p:sp>
      <p:sp>
        <p:nvSpPr>
          <p:cNvPr id="3" name="Content Placeholder 2"/>
          <p:cNvSpPr>
            <a:spLocks noGrp="1"/>
          </p:cNvSpPr>
          <p:nvPr>
            <p:ph idx="1"/>
          </p:nvPr>
        </p:nvSpPr>
        <p:spPr/>
        <p:txBody>
          <a:bodyPr/>
          <a:lstStyle/>
          <a:p>
            <a:r>
              <a:rPr lang="en-GB" u="sng" dirty="0" smtClean="0"/>
              <a:t>School Insurance matters</a:t>
            </a:r>
          </a:p>
          <a:p>
            <a:endParaRPr lang="en-GB" u="sng" dirty="0"/>
          </a:p>
          <a:p>
            <a:r>
              <a:rPr lang="en-GB" u="sng" dirty="0" smtClean="0"/>
              <a:t>24 hour policy </a:t>
            </a:r>
            <a:endParaRPr lang="en-IE" dirty="0" smtClean="0"/>
          </a:p>
          <a:p>
            <a:pPr>
              <a:buNone/>
            </a:pPr>
            <a:r>
              <a:rPr lang="en-GB" dirty="0" smtClean="0"/>
              <a:t> </a:t>
            </a:r>
            <a:endParaRPr lang="en-IE" dirty="0" smtClean="0"/>
          </a:p>
          <a:p>
            <a:r>
              <a:rPr lang="en-GB" dirty="0" smtClean="0"/>
              <a:t>I have been advised to inform parents that students who arrive on the school premises before 8.30am in the morning are the responsibility of their parents. School supervision technically begins at 8.30am.</a:t>
            </a:r>
            <a:endParaRPr lang="en-IE" dirty="0" smtClean="0"/>
          </a:p>
          <a:p>
            <a:endParaRPr lang="en-IE" dirty="0" smtClean="0"/>
          </a:p>
          <a:p>
            <a:endParaRPr lang="en-IE" dirty="0"/>
          </a:p>
        </p:txBody>
      </p:sp>
      <p:sp>
        <p:nvSpPr>
          <p:cNvPr id="4" name="Rectangle 3"/>
          <p:cNvSpPr/>
          <p:nvPr/>
        </p:nvSpPr>
        <p:spPr>
          <a:xfrm>
            <a:off x="467544" y="548681"/>
            <a:ext cx="7416824" cy="923330"/>
          </a:xfrm>
          <a:prstGeom prst="rect">
            <a:avLst/>
          </a:prstGeom>
        </p:spPr>
        <p:txBody>
          <a:bodyPr wrap="square">
            <a:spAutoFit/>
          </a:bodyPr>
          <a:lstStyle/>
          <a:p>
            <a:pPr algn="ctr"/>
            <a:r>
              <a:rPr lang="en-GB" sz="3600" b="1" u="sng" dirty="0" smtClean="0"/>
              <a:t>School Insurance matters</a:t>
            </a:r>
            <a:endParaRPr lang="en-IE" sz="3600" b="1" dirty="0" smtClean="0"/>
          </a:p>
          <a:p>
            <a:r>
              <a:rPr lang="en-GB" dirty="0" smtClean="0"/>
              <a:t> </a:t>
            </a:r>
            <a:endParaRPr lang="en-IE"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7200" b="1" dirty="0" smtClean="0">
                <a:solidFill>
                  <a:srgbClr val="002060"/>
                </a:solidFill>
                <a:latin typeface="Garamond" pitchFamily="18" charset="0"/>
              </a:rPr>
              <a:t>Health</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lstStyle/>
          <a:p>
            <a:pPr algn="ctr"/>
            <a:endParaRPr lang="en-IE" dirty="0" smtClean="0"/>
          </a:p>
          <a:p>
            <a:pPr algn="ctr"/>
            <a:endParaRPr lang="en-IE" dirty="0" smtClean="0"/>
          </a:p>
          <a:p>
            <a:pPr algn="ctr"/>
            <a:r>
              <a:rPr lang="en-IE" sz="4400" b="1" dirty="0" smtClean="0">
                <a:latin typeface="Garamond" pitchFamily="18" charset="0"/>
              </a:rPr>
              <a:t>Any students on medication or have medical problems please talk to the Principal/Deputy Principal</a:t>
            </a:r>
            <a:endParaRPr lang="en-IE" sz="4400" b="1" dirty="0">
              <a:latin typeface="Garamond"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16832"/>
            <a:ext cx="3384376" cy="1152128"/>
          </a:xfrm>
        </p:spPr>
        <p:txBody>
          <a:bodyPr>
            <a:normAutofit/>
          </a:bodyPr>
          <a:lstStyle/>
          <a:p>
            <a:pPr algn="ctr"/>
            <a:r>
              <a:rPr lang="en-IE" sz="7200" b="1" dirty="0" smtClean="0">
                <a:solidFill>
                  <a:srgbClr val="002060"/>
                </a:solidFill>
                <a:latin typeface="Garamond" pitchFamily="18" charset="0"/>
              </a:rPr>
              <a:t>Finance</a:t>
            </a:r>
            <a:endParaRPr lang="en-IE" sz="7200" b="1" dirty="0">
              <a:solidFill>
                <a:srgbClr val="002060"/>
              </a:solidFill>
              <a:latin typeface="Garamond" pitchFamily="18" charset="0"/>
            </a:endParaRPr>
          </a:p>
        </p:txBody>
      </p:sp>
      <p:pic>
        <p:nvPicPr>
          <p:cNvPr id="4" name="Content Placeholder 3"/>
          <p:cNvPicPr>
            <a:picLocks noGrp="1" noChangeAspect="1"/>
          </p:cNvPicPr>
          <p:nvPr>
            <p:ph idx="1"/>
          </p:nvPr>
        </p:nvPicPr>
        <p:blipFill>
          <a:blip r:embed="rId2"/>
          <a:stretch>
            <a:fillRect/>
          </a:stretch>
        </p:blipFill>
        <p:spPr>
          <a:xfrm>
            <a:off x="3647348" y="4716"/>
            <a:ext cx="5472608" cy="658466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5400" b="1" dirty="0" smtClean="0">
                <a:solidFill>
                  <a:srgbClr val="002060"/>
                </a:solidFill>
                <a:latin typeface="Garamond" pitchFamily="18" charset="0"/>
              </a:rPr>
              <a:t>Finance</a:t>
            </a:r>
            <a:endParaRPr lang="en-IE" dirty="0"/>
          </a:p>
        </p:txBody>
      </p:sp>
      <p:sp>
        <p:nvSpPr>
          <p:cNvPr id="3" name="Content Placeholder 2"/>
          <p:cNvSpPr>
            <a:spLocks noGrp="1"/>
          </p:cNvSpPr>
          <p:nvPr>
            <p:ph idx="1"/>
          </p:nvPr>
        </p:nvSpPr>
        <p:spPr/>
        <p:txBody>
          <a:bodyPr>
            <a:normAutofit/>
          </a:bodyPr>
          <a:lstStyle/>
          <a:p>
            <a:r>
              <a:rPr lang="en-GB" b="1" dirty="0" smtClean="0"/>
              <a:t> </a:t>
            </a:r>
            <a:r>
              <a:rPr lang="en-GB" b="1" dirty="0" smtClean="0">
                <a:solidFill>
                  <a:srgbClr val="FF0000"/>
                </a:solidFill>
              </a:rPr>
              <a:t>Online Payment System</a:t>
            </a:r>
          </a:p>
          <a:p>
            <a:endParaRPr lang="en-GB" b="1" dirty="0">
              <a:solidFill>
                <a:srgbClr val="FF0000"/>
              </a:solidFill>
            </a:endParaRPr>
          </a:p>
          <a:p>
            <a:r>
              <a:rPr lang="en-GB" b="1" dirty="0" smtClean="0">
                <a:solidFill>
                  <a:srgbClr val="FF0000"/>
                </a:solidFill>
              </a:rPr>
              <a:t>Way 2 Pay              texting</a:t>
            </a:r>
          </a:p>
          <a:p>
            <a:pPr marL="0" indent="0">
              <a:buNone/>
            </a:pPr>
            <a:endParaRPr lang="en-GB" b="1" dirty="0" smtClean="0">
              <a:solidFill>
                <a:srgbClr val="FF0000"/>
              </a:solidFill>
            </a:endParaRPr>
          </a:p>
          <a:p>
            <a:r>
              <a:rPr lang="en-GB" b="1" dirty="0" smtClean="0">
                <a:solidFill>
                  <a:srgbClr val="FF0000"/>
                </a:solidFill>
              </a:rPr>
              <a:t>Or pay in the office with cash </a:t>
            </a:r>
          </a:p>
          <a:p>
            <a:endParaRPr lang="en-GB" b="1" dirty="0"/>
          </a:p>
          <a:p>
            <a:pPr marL="0" indent="0">
              <a:buNone/>
            </a:pPr>
            <a:endParaRPr lang="en-IE" dirty="0" smtClean="0"/>
          </a:p>
          <a:p>
            <a:pPr marL="0" indent="0">
              <a:buNone/>
            </a:pPr>
            <a:endParaRPr lang="en-I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800" b="1" dirty="0" smtClean="0">
                <a:solidFill>
                  <a:srgbClr val="002060"/>
                </a:solidFill>
                <a:latin typeface="Garamond" pitchFamily="18" charset="0"/>
              </a:rPr>
              <a:t>Finance</a:t>
            </a:r>
            <a:endParaRPr lang="en-IE" dirty="0"/>
          </a:p>
        </p:txBody>
      </p:sp>
      <p:sp>
        <p:nvSpPr>
          <p:cNvPr id="3" name="Content Placeholder 2"/>
          <p:cNvSpPr>
            <a:spLocks noGrp="1"/>
          </p:cNvSpPr>
          <p:nvPr>
            <p:ph idx="1"/>
          </p:nvPr>
        </p:nvSpPr>
        <p:spPr/>
        <p:txBody>
          <a:bodyPr>
            <a:normAutofit/>
          </a:bodyPr>
          <a:lstStyle/>
          <a:p>
            <a:pPr marL="0" indent="0">
              <a:buNone/>
            </a:pPr>
            <a:endParaRPr lang="en-IE" b="1" dirty="0" smtClean="0"/>
          </a:p>
          <a:p>
            <a:r>
              <a:rPr lang="en-GB" b="1" dirty="0" smtClean="0"/>
              <a:t>Voluntary Contribution:</a:t>
            </a:r>
            <a:endParaRPr lang="en-IE" b="1" dirty="0" smtClean="0"/>
          </a:p>
          <a:p>
            <a:endParaRPr lang="en-IE" b="1" dirty="0" smtClean="0"/>
          </a:p>
          <a:p>
            <a:r>
              <a:rPr lang="en-GB" dirty="0" smtClean="0"/>
              <a:t>€100.00 per Student</a:t>
            </a:r>
            <a:endParaRPr lang="en-IE" dirty="0" smtClean="0"/>
          </a:p>
          <a:p>
            <a:r>
              <a:rPr lang="en-GB" dirty="0" smtClean="0"/>
              <a:t>€150.00 per Family</a:t>
            </a:r>
          </a:p>
          <a:p>
            <a:pPr marL="0" indent="0">
              <a:buNone/>
            </a:pPr>
            <a:endParaRPr lang="en-GB" dirty="0" smtClean="0"/>
          </a:p>
          <a:p>
            <a:r>
              <a:rPr lang="en-GB" dirty="0" smtClean="0"/>
              <a:t>Families in financial difficulty can avail of the Book Grant Application for Needy Students </a:t>
            </a:r>
            <a:endParaRPr lang="en-IE" dirty="0" smtClean="0"/>
          </a:p>
          <a:p>
            <a:pPr marL="0" indent="0">
              <a:buNone/>
            </a:pPr>
            <a:r>
              <a:rPr lang="en-GB" dirty="0" smtClean="0"/>
              <a:t>    </a:t>
            </a:r>
            <a:endParaRPr lang="en-IE" dirty="0" smtClean="0"/>
          </a:p>
          <a:p>
            <a:endParaRPr lang="en-IE" dirty="0" smtClean="0"/>
          </a:p>
          <a:p>
            <a:endParaRPr lang="en-IE" dirty="0" smtClean="0"/>
          </a:p>
          <a:p>
            <a:endParaRPr lang="en-I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370416"/>
          </a:xfrm>
        </p:spPr>
        <p:txBody>
          <a:bodyPr>
            <a:normAutofit fontScale="90000"/>
          </a:bodyPr>
          <a:lstStyle/>
          <a:p>
            <a:pPr algn="ctr"/>
            <a:r>
              <a:rPr lang="en-GB" b="1" u="sng" dirty="0" smtClean="0"/>
              <a:t>Finance Matters</a:t>
            </a:r>
            <a:r>
              <a:rPr lang="en-IE" b="1" dirty="0" smtClean="0"/>
              <a:t/>
            </a:r>
            <a:br>
              <a:rPr lang="en-IE" b="1" dirty="0" smtClean="0"/>
            </a:br>
            <a:r>
              <a:rPr lang="en-GB" b="1" dirty="0" smtClean="0"/>
              <a:t> </a:t>
            </a:r>
            <a:endParaRPr lang="en-IE" b="1" dirty="0"/>
          </a:p>
        </p:txBody>
      </p:sp>
      <p:sp>
        <p:nvSpPr>
          <p:cNvPr id="3" name="Content Placeholder 2"/>
          <p:cNvSpPr>
            <a:spLocks noGrp="1"/>
          </p:cNvSpPr>
          <p:nvPr>
            <p:ph idx="1"/>
          </p:nvPr>
        </p:nvSpPr>
        <p:spPr/>
        <p:txBody>
          <a:bodyPr/>
          <a:lstStyle/>
          <a:p>
            <a:r>
              <a:rPr lang="en-GB" u="sng" dirty="0" smtClean="0"/>
              <a:t>Finance Matters</a:t>
            </a:r>
            <a:endParaRPr lang="en-IE" dirty="0" smtClean="0"/>
          </a:p>
          <a:p>
            <a:endParaRPr lang="en-IE" dirty="0" smtClean="0"/>
          </a:p>
          <a:p>
            <a:r>
              <a:rPr lang="en-GB" dirty="0" smtClean="0"/>
              <a:t>Any parents who wish to avail of the Payment Plan please talk to us. </a:t>
            </a:r>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Ethos </a:t>
            </a:r>
            <a:endParaRPr lang="en-IE" b="1" dirty="0"/>
          </a:p>
        </p:txBody>
      </p:sp>
      <p:sp>
        <p:nvSpPr>
          <p:cNvPr id="3" name="Content Placeholder 2"/>
          <p:cNvSpPr>
            <a:spLocks noGrp="1"/>
          </p:cNvSpPr>
          <p:nvPr>
            <p:ph idx="1"/>
          </p:nvPr>
        </p:nvSpPr>
        <p:spPr/>
        <p:txBody>
          <a:bodyPr/>
          <a:lstStyle/>
          <a:p>
            <a:r>
              <a:rPr lang="en-IE" dirty="0" smtClean="0"/>
              <a:t>Atmosphere of respect and dignity</a:t>
            </a:r>
          </a:p>
          <a:p>
            <a:r>
              <a:rPr lang="en-IE" dirty="0" smtClean="0"/>
              <a:t>Welcoming school</a:t>
            </a:r>
          </a:p>
          <a:p>
            <a:r>
              <a:rPr lang="en-IE" u="sng" dirty="0" smtClean="0"/>
              <a:t>Academic profile of the school</a:t>
            </a:r>
          </a:p>
          <a:p>
            <a:r>
              <a:rPr lang="en-IE" dirty="0" smtClean="0"/>
              <a:t>Levels of care    </a:t>
            </a:r>
          </a:p>
          <a:p>
            <a:r>
              <a:rPr lang="en-IE" dirty="0" smtClean="0"/>
              <a:t>Staff support</a:t>
            </a:r>
          </a:p>
          <a:p>
            <a:r>
              <a:rPr lang="en-IE" dirty="0" smtClean="0"/>
              <a:t>SNA support</a:t>
            </a:r>
          </a:p>
          <a:p>
            <a:r>
              <a:rPr lang="en-IE" dirty="0" smtClean="0"/>
              <a:t>Team Building  </a:t>
            </a:r>
          </a:p>
          <a:p>
            <a:r>
              <a:rPr lang="en-IE" dirty="0" smtClean="0"/>
              <a:t> Wellbeing/Life Skills Workshops</a:t>
            </a:r>
          </a:p>
          <a:p>
            <a:r>
              <a:rPr lang="en-GB" dirty="0" smtClean="0"/>
              <a:t>Inclusion     SEN Special Class           LCA </a:t>
            </a:r>
            <a:endParaRPr lang="en-IE" dirty="0"/>
          </a:p>
        </p:txBody>
      </p:sp>
      <p:pic>
        <p:nvPicPr>
          <p:cNvPr id="4" name="Picture 3"/>
          <p:cNvPicPr>
            <a:picLocks noChangeAspect="1"/>
          </p:cNvPicPr>
          <p:nvPr/>
        </p:nvPicPr>
        <p:blipFill>
          <a:blip r:embed="rId2"/>
          <a:stretch>
            <a:fillRect/>
          </a:stretch>
        </p:blipFill>
        <p:spPr>
          <a:xfrm>
            <a:off x="4355976" y="3284984"/>
            <a:ext cx="4536504" cy="208823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7200" b="1" dirty="0" smtClean="0">
                <a:solidFill>
                  <a:srgbClr val="002060"/>
                </a:solidFill>
                <a:latin typeface="Garamond" pitchFamily="18" charset="0"/>
              </a:rPr>
              <a:t>Transition Year</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fontScale="55000" lnSpcReduction="20000"/>
          </a:bodyPr>
          <a:lstStyle/>
          <a:p>
            <a:pPr>
              <a:buNone/>
            </a:pPr>
            <a:r>
              <a:rPr lang="en-US" sz="3600" dirty="0" smtClean="0"/>
              <a:t>a) To consolidate and develop the learning experience of the student which has taken place during the Junior Cycle. </a:t>
            </a:r>
            <a:endParaRPr lang="en-IE" sz="3600" dirty="0" smtClean="0"/>
          </a:p>
          <a:p>
            <a:pPr>
              <a:buNone/>
            </a:pPr>
            <a:r>
              <a:rPr lang="en-US" sz="3600" dirty="0" smtClean="0"/>
              <a:t> </a:t>
            </a:r>
            <a:endParaRPr lang="en-IE" sz="3600" dirty="0" smtClean="0"/>
          </a:p>
          <a:p>
            <a:pPr>
              <a:buNone/>
            </a:pPr>
            <a:r>
              <a:rPr lang="en-US" sz="3600" dirty="0" smtClean="0"/>
              <a:t>(b) To develop study habits more suited to Senior Cycle and Third Level </a:t>
            </a:r>
            <a:endParaRPr lang="en-IE" sz="3600" dirty="0" smtClean="0"/>
          </a:p>
          <a:p>
            <a:pPr>
              <a:buNone/>
            </a:pPr>
            <a:r>
              <a:rPr lang="en-US" sz="3600" dirty="0" smtClean="0"/>
              <a:t>and to encourage the development of self-directed learning in all students so as to enable them to achieve at 3rd Level. </a:t>
            </a:r>
            <a:endParaRPr lang="en-IE" sz="3600" dirty="0" smtClean="0"/>
          </a:p>
          <a:p>
            <a:pPr>
              <a:buNone/>
            </a:pPr>
            <a:r>
              <a:rPr lang="en-US" sz="3600" dirty="0" smtClean="0"/>
              <a:t> </a:t>
            </a:r>
            <a:endParaRPr lang="en-IE" sz="3600" dirty="0" smtClean="0"/>
          </a:p>
          <a:p>
            <a:pPr>
              <a:buNone/>
            </a:pPr>
            <a:r>
              <a:rPr lang="en-US" sz="3600" dirty="0" smtClean="0"/>
              <a:t>(c) To foster a growing sense of responsibility in the student for his/her </a:t>
            </a:r>
            <a:endParaRPr lang="en-IE" sz="3600" dirty="0" smtClean="0"/>
          </a:p>
          <a:p>
            <a:pPr>
              <a:buNone/>
            </a:pPr>
            <a:r>
              <a:rPr lang="en-US" sz="3600" dirty="0" smtClean="0"/>
              <a:t>own life so that he/she may become a responsible socially conscious citizen, able to    cope successfully with the demands of society and of life. </a:t>
            </a:r>
            <a:endParaRPr lang="en-IE" sz="3600" dirty="0" smtClean="0"/>
          </a:p>
          <a:p>
            <a:pPr>
              <a:buNone/>
            </a:pPr>
            <a:r>
              <a:rPr lang="en-US" sz="3600" dirty="0" smtClean="0"/>
              <a:t> </a:t>
            </a:r>
            <a:endParaRPr lang="en-IE"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7200" b="1" dirty="0" smtClean="0">
                <a:solidFill>
                  <a:srgbClr val="002060"/>
                </a:solidFill>
                <a:latin typeface="Garamond" pitchFamily="18" charset="0"/>
              </a:rPr>
              <a:t>Senior Cycle</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lstStyle/>
          <a:p>
            <a:r>
              <a:rPr lang="en-IE" sz="1600" dirty="0" smtClean="0"/>
              <a:t>Irish</a:t>
            </a:r>
          </a:p>
          <a:p>
            <a:r>
              <a:rPr lang="en-IE" sz="1600" dirty="0" smtClean="0"/>
              <a:t>English</a:t>
            </a:r>
          </a:p>
          <a:p>
            <a:r>
              <a:rPr lang="en-IE" sz="1600" dirty="0" smtClean="0"/>
              <a:t>Maths</a:t>
            </a:r>
          </a:p>
          <a:p>
            <a:r>
              <a:rPr lang="en-IE" sz="1600" dirty="0" smtClean="0"/>
              <a:t>Biology</a:t>
            </a:r>
          </a:p>
          <a:p>
            <a:r>
              <a:rPr lang="en-IE" sz="1600" dirty="0" smtClean="0"/>
              <a:t>Modern Languages</a:t>
            </a:r>
          </a:p>
          <a:p>
            <a:r>
              <a:rPr lang="en-IE" sz="1600" dirty="0" smtClean="0"/>
              <a:t>Art </a:t>
            </a:r>
          </a:p>
          <a:p>
            <a:r>
              <a:rPr lang="en-IE" sz="1600" dirty="0" smtClean="0"/>
              <a:t>Home Economics</a:t>
            </a:r>
          </a:p>
          <a:p>
            <a:r>
              <a:rPr lang="en-IE" sz="1600" dirty="0" smtClean="0"/>
              <a:t>Business</a:t>
            </a:r>
          </a:p>
          <a:p>
            <a:r>
              <a:rPr lang="en-IE" sz="1600" dirty="0" smtClean="0"/>
              <a:t>Geography   History</a:t>
            </a:r>
          </a:p>
          <a:p>
            <a:r>
              <a:rPr lang="en-IE" sz="1600" dirty="0" smtClean="0"/>
              <a:t>Chemistry</a:t>
            </a:r>
          </a:p>
          <a:p>
            <a:r>
              <a:rPr lang="en-IE" sz="1600" dirty="0" smtClean="0"/>
              <a:t>Physics</a:t>
            </a:r>
          </a:p>
          <a:p>
            <a:r>
              <a:rPr lang="en-IE" sz="1600" dirty="0" smtClean="0"/>
              <a:t>Accounting</a:t>
            </a:r>
          </a:p>
          <a:p>
            <a:r>
              <a:rPr lang="en-IE" sz="1600" dirty="0" smtClean="0"/>
              <a:t>Ag. Science</a:t>
            </a:r>
          </a:p>
          <a:p>
            <a:r>
              <a:rPr lang="en-IE" sz="1600" dirty="0" smtClean="0"/>
              <a:t>Design Communication Graphics</a:t>
            </a:r>
          </a:p>
          <a:p>
            <a:endParaRPr lang="en-I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Leaving Cert Applied</a:t>
            </a:r>
            <a:endParaRPr lang="en-IE" dirty="0"/>
          </a:p>
        </p:txBody>
      </p:sp>
      <p:pic>
        <p:nvPicPr>
          <p:cNvPr id="4" name="Content Placeholder 3"/>
          <p:cNvPicPr>
            <a:picLocks noGrp="1" noChangeAspect="1"/>
          </p:cNvPicPr>
          <p:nvPr>
            <p:ph idx="1"/>
          </p:nvPr>
        </p:nvPicPr>
        <p:blipFill>
          <a:blip r:embed="rId2"/>
          <a:stretch>
            <a:fillRect/>
          </a:stretch>
        </p:blipFill>
        <p:spPr>
          <a:xfrm>
            <a:off x="614362" y="2839244"/>
            <a:ext cx="7915275" cy="258127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Parents’ Association</a:t>
            </a:r>
            <a:endParaRPr lang="en-IE" dirty="0"/>
          </a:p>
        </p:txBody>
      </p:sp>
      <p:sp>
        <p:nvSpPr>
          <p:cNvPr id="3" name="Content Placeholder 2"/>
          <p:cNvSpPr>
            <a:spLocks noGrp="1"/>
          </p:cNvSpPr>
          <p:nvPr>
            <p:ph idx="1"/>
          </p:nvPr>
        </p:nvSpPr>
        <p:spPr/>
        <p:txBody>
          <a:bodyPr>
            <a:normAutofit/>
          </a:bodyPr>
          <a:lstStyle/>
          <a:p>
            <a:endParaRPr lang="en-GB" u="sng" dirty="0" smtClean="0"/>
          </a:p>
          <a:p>
            <a:r>
              <a:rPr lang="en-GB" b="1" dirty="0" smtClean="0"/>
              <a:t>Parents’ Association</a:t>
            </a:r>
            <a:endParaRPr lang="en-IE" dirty="0" smtClean="0"/>
          </a:p>
          <a:p>
            <a:r>
              <a:rPr lang="en-GB" dirty="0" smtClean="0"/>
              <a:t>Chairperson: Carmel Kelly</a:t>
            </a:r>
          </a:p>
          <a:p>
            <a:endParaRPr lang="en-GB" dirty="0"/>
          </a:p>
          <a:p>
            <a:r>
              <a:rPr lang="en-GB" b="1" dirty="0" smtClean="0">
                <a:solidFill>
                  <a:srgbClr val="FF0000"/>
                </a:solidFill>
              </a:rPr>
              <a:t>Board of Management 2019-2022</a:t>
            </a:r>
          </a:p>
          <a:p>
            <a:pPr>
              <a:buNone/>
            </a:pPr>
            <a:endParaRPr lang="en-GB" u="sng" dirty="0" smtClean="0"/>
          </a:p>
          <a:p>
            <a:endParaRPr lang="en-GB" u="sng" dirty="0" smtClean="0"/>
          </a:p>
          <a:p>
            <a:endParaRPr lang="en-I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Board of Management</a:t>
            </a:r>
            <a:endParaRPr lang="en-IE" b="1" dirty="0"/>
          </a:p>
        </p:txBody>
      </p:sp>
      <p:sp>
        <p:nvSpPr>
          <p:cNvPr id="3" name="Content Placeholder 2"/>
          <p:cNvSpPr>
            <a:spLocks noGrp="1"/>
          </p:cNvSpPr>
          <p:nvPr>
            <p:ph idx="1"/>
          </p:nvPr>
        </p:nvSpPr>
        <p:spPr/>
        <p:txBody>
          <a:bodyPr>
            <a:normAutofit fontScale="70000" lnSpcReduction="20000"/>
          </a:bodyPr>
          <a:lstStyle/>
          <a:p>
            <a:r>
              <a:rPr lang="en-GB" u="sng" dirty="0"/>
              <a:t>Trustee Nominees</a:t>
            </a:r>
            <a:endParaRPr lang="en-IE" dirty="0"/>
          </a:p>
          <a:p>
            <a:r>
              <a:rPr lang="en-GB" dirty="0"/>
              <a:t>Chairperson: Mr. Shay </a:t>
            </a:r>
            <a:r>
              <a:rPr lang="en-GB" dirty="0" err="1"/>
              <a:t>Downes</a:t>
            </a:r>
            <a:r>
              <a:rPr lang="en-GB" dirty="0"/>
              <a:t>   </a:t>
            </a:r>
            <a:endParaRPr lang="en-IE" dirty="0"/>
          </a:p>
          <a:p>
            <a:r>
              <a:rPr lang="en-GB" dirty="0"/>
              <a:t>Ms. Mary Frances Behan</a:t>
            </a:r>
            <a:endParaRPr lang="en-IE" dirty="0"/>
          </a:p>
          <a:p>
            <a:r>
              <a:rPr lang="en-GB" dirty="0" smtClean="0"/>
              <a:t>Marie O’Connor</a:t>
            </a:r>
            <a:endParaRPr lang="en-IE" dirty="0"/>
          </a:p>
          <a:p>
            <a:r>
              <a:rPr lang="en-GB" dirty="0"/>
              <a:t>Mr. Ed Hayes</a:t>
            </a:r>
            <a:endParaRPr lang="en-IE" dirty="0"/>
          </a:p>
          <a:p>
            <a:endParaRPr lang="en-IE" dirty="0"/>
          </a:p>
          <a:p>
            <a:r>
              <a:rPr lang="en-GB" u="sng" dirty="0"/>
              <a:t>Parents’ Association</a:t>
            </a:r>
            <a:endParaRPr lang="en-IE" dirty="0"/>
          </a:p>
          <a:p>
            <a:r>
              <a:rPr lang="en-GB" dirty="0" err="1"/>
              <a:t>Ms.</a:t>
            </a:r>
            <a:r>
              <a:rPr lang="en-GB" dirty="0"/>
              <a:t> </a:t>
            </a:r>
            <a:r>
              <a:rPr lang="en-GB" dirty="0" smtClean="0"/>
              <a:t>Debbie </a:t>
            </a:r>
            <a:r>
              <a:rPr lang="en-GB" dirty="0" err="1" smtClean="0"/>
              <a:t>Hannan</a:t>
            </a:r>
            <a:endParaRPr lang="en-IE" dirty="0"/>
          </a:p>
          <a:p>
            <a:r>
              <a:rPr lang="en-GB" dirty="0" err="1"/>
              <a:t>Ms.</a:t>
            </a:r>
            <a:r>
              <a:rPr lang="en-GB" dirty="0"/>
              <a:t> </a:t>
            </a:r>
            <a:r>
              <a:rPr lang="en-GB" dirty="0" smtClean="0"/>
              <a:t>Elaine </a:t>
            </a:r>
            <a:r>
              <a:rPr lang="en-GB" dirty="0" err="1" smtClean="0"/>
              <a:t>Frizell</a:t>
            </a:r>
            <a:endParaRPr lang="en-IE" dirty="0"/>
          </a:p>
          <a:p>
            <a:endParaRPr lang="en-IE" dirty="0"/>
          </a:p>
          <a:p>
            <a:r>
              <a:rPr lang="en-GB" u="sng" dirty="0"/>
              <a:t>Staff</a:t>
            </a:r>
            <a:endParaRPr lang="en-IE" dirty="0"/>
          </a:p>
          <a:p>
            <a:r>
              <a:rPr lang="en-GB" dirty="0" err="1"/>
              <a:t>Ms.</a:t>
            </a:r>
            <a:r>
              <a:rPr lang="en-GB" dirty="0"/>
              <a:t> </a:t>
            </a:r>
            <a:r>
              <a:rPr lang="en-GB" dirty="0" smtClean="0"/>
              <a:t>Norma Dowling</a:t>
            </a:r>
            <a:endParaRPr lang="en-IE" dirty="0"/>
          </a:p>
          <a:p>
            <a:r>
              <a:rPr lang="en-GB" dirty="0" smtClean="0"/>
              <a:t>Mrs Margaret Daly</a:t>
            </a:r>
            <a:endParaRPr lang="en-IE" dirty="0"/>
          </a:p>
          <a:p>
            <a:pPr marL="0" indent="0">
              <a:buNone/>
            </a:pPr>
            <a:r>
              <a:rPr lang="en-GB" dirty="0"/>
              <a:t> </a:t>
            </a:r>
            <a:endParaRPr lang="en-IE" dirty="0"/>
          </a:p>
          <a:p>
            <a:pPr marL="0" indent="0">
              <a:buNone/>
            </a:pPr>
            <a:r>
              <a:rPr lang="en-GB" dirty="0"/>
              <a:t> </a:t>
            </a:r>
            <a:endParaRPr lang="en-IE" dirty="0"/>
          </a:p>
          <a:p>
            <a:pPr marL="0" indent="0">
              <a:buNone/>
            </a:pPr>
            <a:endParaRPr lang="en-I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Principal October 2021</a:t>
            </a:r>
            <a:endParaRPr lang="en-IE" dirty="0"/>
          </a:p>
        </p:txBody>
      </p:sp>
      <p:sp>
        <p:nvSpPr>
          <p:cNvPr id="3" name="Content Placeholder 2"/>
          <p:cNvSpPr>
            <a:spLocks noGrp="1"/>
          </p:cNvSpPr>
          <p:nvPr>
            <p:ph idx="1"/>
          </p:nvPr>
        </p:nvSpPr>
        <p:spPr/>
        <p:txBody>
          <a:bodyPr/>
          <a:lstStyle/>
          <a:p>
            <a:endParaRPr lang="en-GB" dirty="0" smtClean="0"/>
          </a:p>
          <a:p>
            <a:endParaRPr lang="en-GB" dirty="0"/>
          </a:p>
          <a:p>
            <a:r>
              <a:rPr lang="en-GB" dirty="0" err="1" smtClean="0"/>
              <a:t>Katherina</a:t>
            </a:r>
            <a:r>
              <a:rPr lang="en-GB" dirty="0" smtClean="0"/>
              <a:t> Broderick </a:t>
            </a:r>
          </a:p>
          <a:p>
            <a:r>
              <a:rPr lang="en-GB" dirty="0" smtClean="0"/>
              <a:t>Currently Principal in Presentation </a:t>
            </a:r>
            <a:r>
              <a:rPr lang="en-GB" dirty="0" err="1" smtClean="0"/>
              <a:t>Castleisland</a:t>
            </a:r>
            <a:endParaRPr lang="en-IE" dirty="0"/>
          </a:p>
        </p:txBody>
      </p:sp>
    </p:spTree>
    <p:extLst>
      <p:ext uri="{BB962C8B-B14F-4D97-AF65-F5344CB8AC3E}">
        <p14:creationId xmlns:p14="http://schemas.microsoft.com/office/powerpoint/2010/main" val="1924887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IE" b="1" dirty="0"/>
          </a:p>
        </p:txBody>
      </p:sp>
      <p:sp>
        <p:nvSpPr>
          <p:cNvPr id="3" name="Content Placeholder 2"/>
          <p:cNvSpPr>
            <a:spLocks noGrp="1"/>
          </p:cNvSpPr>
          <p:nvPr>
            <p:ph idx="1"/>
          </p:nvPr>
        </p:nvSpPr>
        <p:spPr/>
        <p:txBody>
          <a:bodyPr/>
          <a:lstStyle/>
          <a:p>
            <a:endParaRPr lang="en-IE" sz="6000" dirty="0" smtClean="0">
              <a:solidFill>
                <a:srgbClr val="FF0066"/>
              </a:solidFill>
              <a:latin typeface="Garamond" pitchFamily="18" charset="0"/>
            </a:endParaRPr>
          </a:p>
          <a:p>
            <a:pPr marL="0" indent="0" algn="ctr">
              <a:buNone/>
            </a:pPr>
            <a:r>
              <a:rPr lang="en-IE" sz="6000" b="1" dirty="0" smtClean="0">
                <a:solidFill>
                  <a:srgbClr val="FF0066"/>
                </a:solidFill>
                <a:latin typeface="Garamond" pitchFamily="18" charset="0"/>
              </a:rPr>
              <a:t>THANK  </a:t>
            </a:r>
            <a:r>
              <a:rPr lang="en-IE" sz="6000" b="1" dirty="0">
                <a:solidFill>
                  <a:srgbClr val="FF0066"/>
                </a:solidFill>
                <a:latin typeface="Garamond" pitchFamily="18" charset="0"/>
              </a:rPr>
              <a:t>YOU  </a:t>
            </a:r>
          </a:p>
          <a:p>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87824" y="846017"/>
            <a:ext cx="2232248" cy="1504950"/>
          </a:xfrm>
          <a:prstGeom prst="rect">
            <a:avLst/>
          </a:prstGeom>
        </p:spPr>
      </p:pic>
      <p:pic>
        <p:nvPicPr>
          <p:cNvPr id="4" name="Content Placeholder 3"/>
          <p:cNvPicPr>
            <a:picLocks noGrp="1" noChangeAspect="1"/>
          </p:cNvPicPr>
          <p:nvPr>
            <p:ph idx="1"/>
          </p:nvPr>
        </p:nvPicPr>
        <p:blipFill>
          <a:blip r:embed="rId3"/>
          <a:stretch>
            <a:fillRect/>
          </a:stretch>
        </p:blipFill>
        <p:spPr>
          <a:xfrm>
            <a:off x="457200" y="2612386"/>
            <a:ext cx="8229600" cy="3696933"/>
          </a:xfrm>
          <a:prstGeom prst="rect">
            <a:avLst/>
          </a:prstGeom>
        </p:spPr>
      </p:pic>
    </p:spTree>
    <p:extLst>
      <p:ext uri="{BB962C8B-B14F-4D97-AF65-F5344CB8AC3E}">
        <p14:creationId xmlns:p14="http://schemas.microsoft.com/office/powerpoint/2010/main" val="277217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2204864"/>
            <a:ext cx="8229600" cy="2880320"/>
          </a:xfrm>
          <a:prstGeom prst="rect">
            <a:avLst/>
          </a:prstGeom>
        </p:spPr>
      </p:pic>
      <p:pic>
        <p:nvPicPr>
          <p:cNvPr id="6" name="Picture 5"/>
          <p:cNvPicPr>
            <a:picLocks noChangeAspect="1"/>
          </p:cNvPicPr>
          <p:nvPr/>
        </p:nvPicPr>
        <p:blipFill>
          <a:blip r:embed="rId3"/>
          <a:stretch>
            <a:fillRect/>
          </a:stretch>
        </p:blipFill>
        <p:spPr>
          <a:xfrm>
            <a:off x="3779912" y="778252"/>
            <a:ext cx="2376264" cy="1426612"/>
          </a:xfrm>
          <a:prstGeom prst="rect">
            <a:avLst/>
          </a:prstGeom>
        </p:spPr>
      </p:pic>
      <p:pic>
        <p:nvPicPr>
          <p:cNvPr id="2050" name="Picture 2" descr="Image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632" y="4653135"/>
            <a:ext cx="4274368" cy="206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7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Autofit/>
          </a:bodyPr>
          <a:lstStyle/>
          <a:p>
            <a:pPr algn="ctr"/>
            <a:r>
              <a:rPr lang="en-IE" sz="7200" b="1" dirty="0" smtClean="0">
                <a:solidFill>
                  <a:srgbClr val="002060"/>
                </a:solidFill>
                <a:latin typeface="Garamond" pitchFamily="18" charset="0"/>
              </a:rPr>
              <a:t>Induction  Process</a:t>
            </a:r>
            <a:endParaRPr lang="en-IE" sz="7200" b="1" dirty="0">
              <a:solidFill>
                <a:srgbClr val="002060"/>
              </a:solidFill>
              <a:latin typeface="Garamond" pitchFamily="18" charset="0"/>
            </a:endParaRPr>
          </a:p>
        </p:txBody>
      </p:sp>
      <p:sp>
        <p:nvSpPr>
          <p:cNvPr id="3" name="Content Placeholder 2"/>
          <p:cNvSpPr>
            <a:spLocks noGrp="1"/>
          </p:cNvSpPr>
          <p:nvPr>
            <p:ph idx="1"/>
          </p:nvPr>
        </p:nvSpPr>
        <p:spPr/>
        <p:txBody>
          <a:bodyPr>
            <a:normAutofit/>
          </a:bodyPr>
          <a:lstStyle/>
          <a:p>
            <a:endParaRPr lang="en-IE" sz="4400" b="1" dirty="0" smtClean="0">
              <a:latin typeface="Garamond" pitchFamily="18" charset="0"/>
            </a:endParaRPr>
          </a:p>
          <a:p>
            <a:r>
              <a:rPr lang="en-IE" sz="3200" b="1" dirty="0" smtClean="0">
                <a:latin typeface="Garamond" pitchFamily="18" charset="0"/>
              </a:rPr>
              <a:t>School Opens in August, week before the school officially opens</a:t>
            </a:r>
          </a:p>
          <a:p>
            <a:pPr marL="0" indent="0">
              <a:buNone/>
            </a:pPr>
            <a:r>
              <a:rPr lang="en-GB" sz="3200" b="1" dirty="0" smtClean="0">
                <a:latin typeface="Garamond" pitchFamily="18" charset="0"/>
              </a:rPr>
              <a:t>SEN students can come in</a:t>
            </a:r>
            <a:endParaRPr lang="en-IE" sz="3200" b="1" dirty="0" smtClean="0">
              <a:latin typeface="Garamond" pitchFamily="18" charset="0"/>
            </a:endParaRPr>
          </a:p>
          <a:p>
            <a:r>
              <a:rPr lang="en-IE" sz="3200" b="1" dirty="0" smtClean="0">
                <a:latin typeface="Garamond" pitchFamily="18" charset="0"/>
              </a:rPr>
              <a:t>Transfer of information from Primary School </a:t>
            </a:r>
          </a:p>
          <a:p>
            <a:endParaRPr lang="en-IE" sz="4400" b="1" dirty="0">
              <a:latin typeface="Garamond" pitchFamily="18" charset="0"/>
            </a:endParaRPr>
          </a:p>
        </p:txBody>
      </p:sp>
      <p:pic>
        <p:nvPicPr>
          <p:cNvPr id="4" name="Picture 3"/>
          <p:cNvPicPr>
            <a:picLocks noChangeAspect="1"/>
          </p:cNvPicPr>
          <p:nvPr/>
        </p:nvPicPr>
        <p:blipFill>
          <a:blip r:embed="rId2"/>
          <a:stretch>
            <a:fillRect/>
          </a:stretch>
        </p:blipFill>
        <p:spPr>
          <a:xfrm>
            <a:off x="3419871" y="4830469"/>
            <a:ext cx="2342753" cy="20275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Managing Transition</a:t>
            </a:r>
            <a:endParaRPr lang="en-IE" b="1" dirty="0"/>
          </a:p>
        </p:txBody>
      </p:sp>
      <p:sp>
        <p:nvSpPr>
          <p:cNvPr id="3" name="Content Placeholder 2"/>
          <p:cNvSpPr>
            <a:spLocks noGrp="1"/>
          </p:cNvSpPr>
          <p:nvPr>
            <p:ph idx="1"/>
          </p:nvPr>
        </p:nvSpPr>
        <p:spPr/>
        <p:txBody>
          <a:bodyPr>
            <a:normAutofit/>
          </a:bodyPr>
          <a:lstStyle/>
          <a:p>
            <a:r>
              <a:rPr lang="en-GB" sz="2000" dirty="0"/>
              <a:t>Developing Skills Ensuring that pupils have the skills to cope with change and transition is something that teachers and parents can work on through the development of life skills</a:t>
            </a:r>
            <a:r>
              <a:rPr lang="en-GB" sz="2000" dirty="0" smtClean="0"/>
              <a:t>.</a:t>
            </a:r>
          </a:p>
          <a:p>
            <a:r>
              <a:rPr lang="en-GB" sz="2000" dirty="0" smtClean="0"/>
              <a:t> </a:t>
            </a:r>
            <a:r>
              <a:rPr lang="en-GB" sz="2000" dirty="0"/>
              <a:t>For example, pupils can be taught skills in the following areas</a:t>
            </a:r>
            <a:r>
              <a:rPr lang="en-GB" sz="2000" dirty="0" smtClean="0"/>
              <a:t>:</a:t>
            </a:r>
          </a:p>
          <a:p>
            <a:pPr marL="0" indent="0">
              <a:buNone/>
            </a:pPr>
            <a:endParaRPr lang="en-GB" sz="2000" dirty="0" smtClean="0"/>
          </a:p>
          <a:p>
            <a:pPr marL="0" indent="0">
              <a:buNone/>
            </a:pPr>
            <a:r>
              <a:rPr lang="en-GB" sz="2000" b="1" dirty="0" smtClean="0"/>
              <a:t>1. </a:t>
            </a:r>
            <a:r>
              <a:rPr lang="en-GB" sz="2000" dirty="0" smtClean="0"/>
              <a:t>Basic </a:t>
            </a:r>
            <a:r>
              <a:rPr lang="en-GB" sz="2000" dirty="0"/>
              <a:t>social skills including how to ask for help, how to greet others </a:t>
            </a:r>
            <a:endParaRPr lang="en-GB" sz="2000" dirty="0" smtClean="0"/>
          </a:p>
          <a:p>
            <a:pPr marL="0" indent="0">
              <a:buNone/>
            </a:pPr>
            <a:r>
              <a:rPr lang="en-GB" sz="2000" dirty="0" smtClean="0"/>
              <a:t> </a:t>
            </a:r>
            <a:r>
              <a:rPr lang="en-GB" sz="2000" b="1" dirty="0" smtClean="0"/>
              <a:t>2. </a:t>
            </a:r>
            <a:r>
              <a:rPr lang="en-GB" sz="2000" b="1" dirty="0" smtClean="0">
                <a:solidFill>
                  <a:srgbClr val="FF0000"/>
                </a:solidFill>
              </a:rPr>
              <a:t>How </a:t>
            </a:r>
            <a:r>
              <a:rPr lang="en-GB" sz="2000" b="1" dirty="0">
                <a:solidFill>
                  <a:srgbClr val="FF0000"/>
                </a:solidFill>
              </a:rPr>
              <a:t>to cope when things do not go as they </a:t>
            </a:r>
            <a:r>
              <a:rPr lang="en-GB" sz="2000" b="1" dirty="0" smtClean="0">
                <a:solidFill>
                  <a:srgbClr val="FF0000"/>
                </a:solidFill>
              </a:rPr>
              <a:t>expected</a:t>
            </a:r>
          </a:p>
          <a:p>
            <a:pPr marL="0" indent="0">
              <a:buNone/>
            </a:pPr>
            <a:r>
              <a:rPr lang="en-GB" sz="2000" b="1" dirty="0" smtClean="0">
                <a:solidFill>
                  <a:srgbClr val="FF0000"/>
                </a:solidFill>
              </a:rPr>
              <a:t>3. How </a:t>
            </a:r>
            <a:r>
              <a:rPr lang="en-GB" sz="2000" b="1" dirty="0">
                <a:solidFill>
                  <a:srgbClr val="FF0000"/>
                </a:solidFill>
              </a:rPr>
              <a:t>to calm down when worried or </a:t>
            </a:r>
            <a:r>
              <a:rPr lang="en-GB" sz="2000" b="1" dirty="0" smtClean="0">
                <a:solidFill>
                  <a:srgbClr val="FF0000"/>
                </a:solidFill>
              </a:rPr>
              <a:t>upset</a:t>
            </a:r>
          </a:p>
          <a:p>
            <a:pPr marL="0" indent="0">
              <a:buNone/>
            </a:pPr>
            <a:r>
              <a:rPr lang="en-GB" sz="2000" dirty="0" smtClean="0"/>
              <a:t>4. How </a:t>
            </a:r>
            <a:r>
              <a:rPr lang="en-GB" sz="2000" dirty="0"/>
              <a:t>to use visual means to help with organisation, such as using timetables, </a:t>
            </a:r>
            <a:r>
              <a:rPr lang="en-GB" sz="2000" dirty="0" smtClean="0"/>
              <a:t>diaries   colour coding by subject </a:t>
            </a:r>
            <a:endParaRPr lang="en-IE" sz="2000" dirty="0"/>
          </a:p>
        </p:txBody>
      </p:sp>
    </p:spTree>
    <p:extLst>
      <p:ext uri="{BB962C8B-B14F-4D97-AF65-F5344CB8AC3E}">
        <p14:creationId xmlns:p14="http://schemas.microsoft.com/office/powerpoint/2010/main" val="362878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5010</TotalTime>
  <Words>1296</Words>
  <Application>Microsoft Office PowerPoint</Application>
  <PresentationFormat>On-screen Show (4:3)</PresentationFormat>
  <Paragraphs>346</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Calibri</vt:lpstr>
      <vt:lpstr>Constantia</vt:lpstr>
      <vt:lpstr>Garamond</vt:lpstr>
      <vt:lpstr>Wingdings 2</vt:lpstr>
      <vt:lpstr>Flow</vt:lpstr>
      <vt:lpstr>Bitmap Image</vt:lpstr>
      <vt:lpstr>PRESENTATION SECONDARY SCHOOL</vt:lpstr>
      <vt:lpstr>Questions in the chat box</vt:lpstr>
      <vt:lpstr>PowerPoint Presentation</vt:lpstr>
      <vt:lpstr>Mission  Statement</vt:lpstr>
      <vt:lpstr>Ethos </vt:lpstr>
      <vt:lpstr>PowerPoint Presentation</vt:lpstr>
      <vt:lpstr>PowerPoint Presentation</vt:lpstr>
      <vt:lpstr>Induction  Process</vt:lpstr>
      <vt:lpstr>Managing Transition</vt:lpstr>
      <vt:lpstr>Questions </vt:lpstr>
      <vt:lpstr>Common areas of concern </vt:lpstr>
      <vt:lpstr>We answer the questions…..</vt:lpstr>
      <vt:lpstr>Earth Day 2021</vt:lpstr>
      <vt:lpstr>CAT4 Testing </vt:lpstr>
      <vt:lpstr>First Year Surveys May   pre-Covid  </vt:lpstr>
      <vt:lpstr>First Year Surveys May </vt:lpstr>
      <vt:lpstr>     What did you find difficult about being in 1st Year </vt:lpstr>
      <vt:lpstr>What did you find difficult about being in 1st Year </vt:lpstr>
      <vt:lpstr>What did you find difficult about being in 1st Year </vt:lpstr>
      <vt:lpstr>Other questions asked</vt:lpstr>
      <vt:lpstr>Bullying Sociogram </vt:lpstr>
      <vt:lpstr>School Activities</vt:lpstr>
      <vt:lpstr>Student Supports </vt:lpstr>
      <vt:lpstr>Homework</vt:lpstr>
      <vt:lpstr>  </vt:lpstr>
      <vt:lpstr>Lockers</vt:lpstr>
      <vt:lpstr>PowerPoint Presentation</vt:lpstr>
      <vt:lpstr>Resumption of Extra Curricular Activities in Sept.</vt:lpstr>
      <vt:lpstr>Our Communication with you </vt:lpstr>
      <vt:lpstr>Website and Twitter</vt:lpstr>
      <vt:lpstr>Curriculum in First Year</vt:lpstr>
      <vt:lpstr>Subject Sampling Decision end of September  2021</vt:lpstr>
      <vt:lpstr>Subject Choice Form  September 2021</vt:lpstr>
      <vt:lpstr>Microsoft Teams </vt:lpstr>
      <vt:lpstr>New Junior Cycle</vt:lpstr>
      <vt:lpstr>New Junior Cycle</vt:lpstr>
      <vt:lpstr>Engaging Parents with JC</vt:lpstr>
      <vt:lpstr>Jct.ie click on Leadership, click on resources</vt:lpstr>
      <vt:lpstr>Resources</vt:lpstr>
      <vt:lpstr>Uniform</vt:lpstr>
      <vt:lpstr>Purchasing of Uniform</vt:lpstr>
      <vt:lpstr>Behaviour Management</vt:lpstr>
      <vt:lpstr>Mobile Phones</vt:lpstr>
      <vt:lpstr>  </vt:lpstr>
      <vt:lpstr>Health</vt:lpstr>
      <vt:lpstr>Finance</vt:lpstr>
      <vt:lpstr>Finance</vt:lpstr>
      <vt:lpstr>Finance</vt:lpstr>
      <vt:lpstr>Finance Matters  </vt:lpstr>
      <vt:lpstr>Transition Year</vt:lpstr>
      <vt:lpstr>Senior Cycle</vt:lpstr>
      <vt:lpstr>             Leaving Cert Applied</vt:lpstr>
      <vt:lpstr>Parents’ Association</vt:lpstr>
      <vt:lpstr>Board of Management</vt:lpstr>
      <vt:lpstr>New Principal October 2021</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SECONDARY SCHOOL</dc:title>
  <dc:creator>St. Joseph's</dc:creator>
  <cp:lastModifiedBy>Office Admin</cp:lastModifiedBy>
  <cp:revision>132</cp:revision>
  <dcterms:created xsi:type="dcterms:W3CDTF">2012-11-06T10:45:14Z</dcterms:created>
  <dcterms:modified xsi:type="dcterms:W3CDTF">2021-04-30T15:20:48Z</dcterms:modified>
</cp:coreProperties>
</file>